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32"/>
  </p:notesMasterIdLst>
  <p:handoutMasterIdLst>
    <p:handoutMasterId r:id="rId33"/>
  </p:handoutMasterIdLst>
  <p:sldIdLst>
    <p:sldId id="425" r:id="rId2"/>
    <p:sldId id="426" r:id="rId3"/>
    <p:sldId id="427" r:id="rId4"/>
    <p:sldId id="428" r:id="rId5"/>
    <p:sldId id="429" r:id="rId6"/>
    <p:sldId id="430" r:id="rId7"/>
    <p:sldId id="431" r:id="rId8"/>
    <p:sldId id="432" r:id="rId9"/>
    <p:sldId id="433" r:id="rId10"/>
    <p:sldId id="434" r:id="rId11"/>
    <p:sldId id="435" r:id="rId12"/>
    <p:sldId id="436" r:id="rId13"/>
    <p:sldId id="437"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Lst>
  <p:sldSz cx="9144000" cy="6858000" type="screen4x3"/>
  <p:notesSz cx="6799263"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FBA"/>
    <a:srgbClr val="FF3736"/>
    <a:srgbClr val="FF2B36"/>
    <a:srgbClr val="FF6157"/>
    <a:srgbClr val="CCFF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5079" autoAdjust="0"/>
  </p:normalViewPr>
  <p:slideViewPr>
    <p:cSldViewPr snapToGrid="0" snapToObjects="1">
      <p:cViewPr varScale="1">
        <p:scale>
          <a:sx n="85" d="100"/>
          <a:sy n="85" d="100"/>
        </p:scale>
        <p:origin x="1670" y="53"/>
      </p:cViewPr>
      <p:guideLst>
        <p:guide orient="horz" pos="2183"/>
        <p:guide pos="2835"/>
      </p:guideLst>
    </p:cSldViewPr>
  </p:slideViewPr>
  <p:outlineViewPr>
    <p:cViewPr>
      <p:scale>
        <a:sx n="33" d="100"/>
        <a:sy n="33" d="100"/>
      </p:scale>
      <p:origin x="0" y="34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40C7660-7C27-7241-8FCD-7EEA25A9566B}" type="datetime1">
              <a:rPr lang="fr-FR" smtClean="0"/>
              <a:t>17/07/2023</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3A9D7915-EACE-7949-BE2B-0258F6217EE0}" type="slidenum">
              <a:rPr lang="fr-FR" smtClean="0"/>
              <a:t>‹N°›</a:t>
            </a:fld>
            <a:endParaRPr lang="fr-FR"/>
          </a:p>
        </p:txBody>
      </p:sp>
    </p:spTree>
    <p:extLst>
      <p:ext uri="{BB962C8B-B14F-4D97-AF65-F5344CB8AC3E}">
        <p14:creationId xmlns:p14="http://schemas.microsoft.com/office/powerpoint/2010/main" val="4241516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79EEE48F-7BBB-274A-B21A-8A0CF3D27BD6}" type="datetime1">
              <a:rPr lang="fr-FR" smtClean="0"/>
              <a:t>17/07/2023</a:t>
            </a:fld>
            <a:endParaRPr lang="fr-FR"/>
          </a:p>
        </p:txBody>
      </p:sp>
      <p:sp>
        <p:nvSpPr>
          <p:cNvPr id="4" name="Espace réservé de l'image des diapositives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076BB022-FCD4-8146-81CF-E6B7B746C14C}" type="slidenum">
              <a:rPr lang="fr-FR" smtClean="0"/>
              <a:t>‹N°›</a:t>
            </a:fld>
            <a:endParaRPr lang="fr-FR"/>
          </a:p>
        </p:txBody>
      </p:sp>
    </p:spTree>
    <p:extLst>
      <p:ext uri="{BB962C8B-B14F-4D97-AF65-F5344CB8AC3E}">
        <p14:creationId xmlns:p14="http://schemas.microsoft.com/office/powerpoint/2010/main" val="989116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900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511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19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-&gt; Il</a:t>
            </a:r>
            <a:r>
              <a:rPr lang="fr-FR" baseline="0" dirty="0" smtClean="0"/>
              <a:t> faut refaire toutes les démarches pour l’adaptation à la vie quotidienne et aux éléments pédagogiques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16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03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Par la DRI</a:t>
            </a:r>
            <a:r>
              <a:rPr lang="fr-FR" sz="1200"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Accompagnement par les pôles de mobilité Erasmus+ et Hors Erasmus+ et par la référente handicap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b="1" dirty="0" smtClean="0">
                <a:sym typeface="Wingdings" panose="05000000000000000000" pitchFamily="2" charset="2"/>
              </a:rPr>
              <a:t>Accueil</a:t>
            </a:r>
            <a:r>
              <a:rPr lang="fr-FR" sz="1200" b="1" baseline="0" dirty="0" smtClean="0">
                <a:sym typeface="Wingdings" panose="05000000000000000000" pitchFamily="2" charset="2"/>
              </a:rPr>
              <a:t> à la MUI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b="1" baseline="0" dirty="0" smtClean="0">
                <a:sym typeface="Wingdings" panose="05000000000000000000" pitchFamily="2" charset="2"/>
              </a:rPr>
              <a:t>Renseignement et information pour participer aux différentes activités organisées par la DRI (ex : accès au bâtiment d’un évènement, circuit simplifié, système de son)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73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Par la DRI</a:t>
            </a:r>
            <a:r>
              <a:rPr lang="fr-FR" sz="1200"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Accompagnement par les pôles de mobilité Erasmus+ et Hors Erasmus+ et par la référente handicap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b="1" dirty="0" smtClean="0">
                <a:sym typeface="Wingdings" panose="05000000000000000000" pitchFamily="2" charset="2"/>
              </a:rPr>
              <a:t>Accueil</a:t>
            </a:r>
            <a:r>
              <a:rPr lang="fr-FR" sz="1200" b="1" baseline="0" dirty="0" smtClean="0">
                <a:sym typeface="Wingdings" panose="05000000000000000000" pitchFamily="2" charset="2"/>
              </a:rPr>
              <a:t> à la MUI</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fr-FR" sz="1200" b="1" baseline="0" dirty="0" smtClean="0">
                <a:sym typeface="Wingdings" panose="05000000000000000000" pitchFamily="2" charset="2"/>
              </a:rPr>
              <a:t>Renseignement et information pour participer aux différentes activités organisées par la DRI (ex : accès au bâtiment d’un évènement, circuit simplifié, système de son)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fr-F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419"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794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257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Surcoût lié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6BB022-FCD4-8146-81CF-E6B7B746C14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4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6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s image">
    <p:spTree>
      <p:nvGrpSpPr>
        <p:cNvPr id="1" name=""/>
        <p:cNvGrpSpPr/>
        <p:nvPr/>
      </p:nvGrpSpPr>
      <p:grpSpPr>
        <a:xfrm>
          <a:off x="0" y="0"/>
          <a:ext cx="0" cy="0"/>
          <a:chOff x="0" y="0"/>
          <a:chExt cx="0" cy="0"/>
        </a:xfrm>
      </p:grpSpPr>
      <p:graphicFrame>
        <p:nvGraphicFramePr>
          <p:cNvPr id="8" name="Tableau 7"/>
          <p:cNvGraphicFramePr>
            <a:graphicFrameLocks noGrp="1"/>
          </p:cNvGraphicFramePr>
          <p:nvPr userDrawn="1">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24" name="Espace réservé de la date 23"/>
          <p:cNvSpPr>
            <a:spLocks noGrp="1"/>
          </p:cNvSpPr>
          <p:nvPr>
            <p:ph type="dt" sz="half" idx="10"/>
          </p:nvPr>
        </p:nvSpPr>
        <p:spPr>
          <a:xfrm>
            <a:off x="598324" y="6294655"/>
            <a:ext cx="1013600" cy="274324"/>
          </a:xfrm>
        </p:spPr>
        <p:txBody>
          <a:bodyPr/>
          <a:lstStyle/>
          <a:p>
            <a:fld id="{36CA564F-FD4B-AE40-B362-26C83C39EC1B}" type="datetime1">
              <a:rPr lang="fr-FR" smtClean="0"/>
              <a:t>17/07/2023</a:t>
            </a:fld>
            <a:endParaRPr lang="fr-FR" dirty="0"/>
          </a:p>
        </p:txBody>
      </p:sp>
      <p:sp>
        <p:nvSpPr>
          <p:cNvPr id="25"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26"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9"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13"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189255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leine page">
    <p:spTree>
      <p:nvGrpSpPr>
        <p:cNvPr id="1" name=""/>
        <p:cNvGrpSpPr/>
        <p:nvPr/>
      </p:nvGrpSpPr>
      <p:grpSpPr>
        <a:xfrm>
          <a:off x="0" y="0"/>
          <a:ext cx="0" cy="0"/>
          <a:chOff x="0" y="0"/>
          <a:chExt cx="0" cy="0"/>
        </a:xfrm>
      </p:grpSpPr>
      <p:graphicFrame>
        <p:nvGraphicFramePr>
          <p:cNvPr id="9" name="Tableau 8"/>
          <p:cNvGraphicFramePr>
            <a:graphicFrameLocks noGrp="1"/>
          </p:cNvGraphicFramePr>
          <p:nvPr userDrawn="1">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6" name="Espace réservé pour une image  4"/>
          <p:cNvSpPr>
            <a:spLocks noGrp="1"/>
          </p:cNvSpPr>
          <p:nvPr>
            <p:ph type="pic" sz="quarter" idx="13" hasCustomPrompt="1"/>
          </p:nvPr>
        </p:nvSpPr>
        <p:spPr>
          <a:xfrm>
            <a:off x="0" y="0"/>
            <a:ext cx="9143999" cy="6310800"/>
          </a:xfrm>
          <a:prstGeom prst="rect">
            <a:avLst/>
          </a:prstGeom>
        </p:spPr>
        <p:txBody>
          <a:bodyPr vert="horz" anchor="ctr"/>
          <a:lstStyle>
            <a:lvl1pPr marL="0" indent="0" algn="ctr">
              <a:buNone/>
              <a:defRPr sz="1400" baseline="0"/>
            </a:lvl1pPr>
          </a:lstStyle>
          <a:p>
            <a:r>
              <a:rPr lang="fr-FR" dirty="0" smtClean="0"/>
              <a:t>Faites glissez une image </a:t>
            </a:r>
            <a:br>
              <a:rPr lang="fr-FR" dirty="0" smtClean="0"/>
            </a:br>
            <a:r>
              <a:rPr lang="fr-FR" dirty="0" smtClean="0"/>
              <a:t>ou cliquez sur l’icône pour choisir une image</a:t>
            </a:r>
            <a:endParaRPr lang="fr-FR" dirty="0"/>
          </a:p>
        </p:txBody>
      </p:sp>
      <p:sp>
        <p:nvSpPr>
          <p:cNvPr id="14" name="Espace réservé de la date 23"/>
          <p:cNvSpPr>
            <a:spLocks noGrp="1"/>
          </p:cNvSpPr>
          <p:nvPr>
            <p:ph type="dt" sz="half" idx="10"/>
          </p:nvPr>
        </p:nvSpPr>
        <p:spPr>
          <a:xfrm>
            <a:off x="598324" y="6294655"/>
            <a:ext cx="1013600" cy="274324"/>
          </a:xfrm>
        </p:spPr>
        <p:txBody>
          <a:bodyPr/>
          <a:lstStyle/>
          <a:p>
            <a:fld id="{EE87ECEB-DF1A-E942-AE39-E89741CADED4}" type="datetime1">
              <a:rPr lang="fr-FR" smtClean="0"/>
              <a:t>17/07/2023</a:t>
            </a:fld>
            <a:endParaRPr lang="fr-FR" dirty="0"/>
          </a:p>
        </p:txBody>
      </p:sp>
      <p:sp>
        <p:nvSpPr>
          <p:cNvPr id="15"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16"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22"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23"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19533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graphicFrame>
        <p:nvGraphicFramePr>
          <p:cNvPr id="10" name="Tableau 9"/>
          <p:cNvGraphicFramePr>
            <a:graphicFrameLocks noGrp="1"/>
          </p:cNvGraphicFramePr>
          <p:nvPr userDrawn="1">
            <p:extLst/>
          </p:nvPr>
        </p:nvGraphicFramePr>
        <p:xfrm>
          <a:off x="1" y="6055594"/>
          <a:ext cx="9149291" cy="801839"/>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9" name="Espace réservé pour une image  4"/>
          <p:cNvSpPr>
            <a:spLocks noGrp="1"/>
          </p:cNvSpPr>
          <p:nvPr>
            <p:ph type="pic" sz="quarter" idx="16" hasCustomPrompt="1"/>
          </p:nvPr>
        </p:nvSpPr>
        <p:spPr>
          <a:xfrm>
            <a:off x="4673600" y="0"/>
            <a:ext cx="4470399" cy="6310800"/>
          </a:xfrm>
          <a:prstGeom prst="rect">
            <a:avLst/>
          </a:prstGeom>
        </p:spPr>
        <p:txBody>
          <a:bodyPr vert="horz" anchor="ctr"/>
          <a:lstStyle>
            <a:lvl1pPr marL="0" indent="0" algn="ctr">
              <a:buNone/>
              <a:defRPr sz="1400" baseline="0"/>
            </a:lvl1pPr>
          </a:lstStyle>
          <a:p>
            <a:r>
              <a:rPr lang="fr-FR" dirty="0" smtClean="0"/>
              <a:t>Faites glissez une image </a:t>
            </a:r>
            <a:br>
              <a:rPr lang="fr-FR" dirty="0" smtClean="0"/>
            </a:br>
            <a:r>
              <a:rPr lang="fr-FR" dirty="0" smtClean="0"/>
              <a:t>ou cliquez sur l’icône pour choisir une image</a:t>
            </a:r>
            <a:endParaRPr lang="fr-FR" dirty="0"/>
          </a:p>
        </p:txBody>
      </p:sp>
      <p:sp>
        <p:nvSpPr>
          <p:cNvPr id="16" name="Espace réservé de la date 23"/>
          <p:cNvSpPr>
            <a:spLocks noGrp="1"/>
          </p:cNvSpPr>
          <p:nvPr>
            <p:ph type="dt" sz="half" idx="10"/>
          </p:nvPr>
        </p:nvSpPr>
        <p:spPr>
          <a:xfrm>
            <a:off x="598324" y="6294655"/>
            <a:ext cx="1013600" cy="274324"/>
          </a:xfrm>
        </p:spPr>
        <p:txBody>
          <a:bodyPr/>
          <a:lstStyle/>
          <a:p>
            <a:fld id="{8578F23D-8C3D-EB4E-863A-D8D1FABCEE85}" type="datetime1">
              <a:rPr lang="fr-FR" smtClean="0"/>
              <a:t>17/07/2023</a:t>
            </a:fld>
            <a:endParaRPr lang="fr-FR" dirty="0"/>
          </a:p>
        </p:txBody>
      </p:sp>
      <p:sp>
        <p:nvSpPr>
          <p:cNvPr id="17"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18"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21"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22"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4152370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graphicFrame>
        <p:nvGraphicFramePr>
          <p:cNvPr id="9" name="Tableau 8"/>
          <p:cNvGraphicFramePr>
            <a:graphicFrameLocks noGrp="1"/>
          </p:cNvGraphicFramePr>
          <p:nvPr userDrawn="1">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8" name="Espace réservé pour une image  4"/>
          <p:cNvSpPr>
            <a:spLocks noGrp="1"/>
          </p:cNvSpPr>
          <p:nvPr>
            <p:ph type="pic" sz="quarter" idx="18" hasCustomPrompt="1"/>
          </p:nvPr>
        </p:nvSpPr>
        <p:spPr>
          <a:xfrm>
            <a:off x="5479142" y="0"/>
            <a:ext cx="3664857" cy="6310800"/>
          </a:xfrm>
          <a:prstGeom prst="rect">
            <a:avLst/>
          </a:prstGeom>
        </p:spPr>
        <p:txBody>
          <a:bodyPr vert="horz" anchor="ctr"/>
          <a:lstStyle>
            <a:lvl1pPr marL="0" indent="0" algn="ctr">
              <a:buNone/>
              <a:defRPr sz="1400" baseline="0"/>
            </a:lvl1pPr>
          </a:lstStyle>
          <a:p>
            <a:r>
              <a:rPr lang="fr-FR" dirty="0" smtClean="0"/>
              <a:t>Faites glissez une image </a:t>
            </a:r>
            <a:br>
              <a:rPr lang="fr-FR" dirty="0" smtClean="0"/>
            </a:br>
            <a:r>
              <a:rPr lang="fr-FR" dirty="0" smtClean="0"/>
              <a:t>ou cliquez sur l’icône pour choisir une image</a:t>
            </a:r>
            <a:endParaRPr lang="fr-FR" dirty="0"/>
          </a:p>
        </p:txBody>
      </p:sp>
      <p:sp>
        <p:nvSpPr>
          <p:cNvPr id="15" name="Espace réservé de la date 23"/>
          <p:cNvSpPr>
            <a:spLocks noGrp="1"/>
          </p:cNvSpPr>
          <p:nvPr>
            <p:ph type="dt" sz="half" idx="10"/>
          </p:nvPr>
        </p:nvSpPr>
        <p:spPr>
          <a:xfrm>
            <a:off x="598324" y="6294655"/>
            <a:ext cx="1013600" cy="274324"/>
          </a:xfrm>
        </p:spPr>
        <p:txBody>
          <a:bodyPr/>
          <a:lstStyle/>
          <a:p>
            <a:fld id="{B5354F1C-0113-5545-9375-ADA688F519FE}" type="datetime1">
              <a:rPr lang="fr-FR" smtClean="0"/>
              <a:t>17/07/2023</a:t>
            </a:fld>
            <a:endParaRPr lang="fr-FR" dirty="0"/>
          </a:p>
        </p:txBody>
      </p:sp>
      <p:sp>
        <p:nvSpPr>
          <p:cNvPr id="16"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17"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20"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21"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54881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images">
    <p:spTree>
      <p:nvGrpSpPr>
        <p:cNvPr id="1" name=""/>
        <p:cNvGrpSpPr/>
        <p:nvPr/>
      </p:nvGrpSpPr>
      <p:grpSpPr>
        <a:xfrm>
          <a:off x="0" y="0"/>
          <a:ext cx="0" cy="0"/>
          <a:chOff x="0" y="0"/>
          <a:chExt cx="0" cy="0"/>
        </a:xfrm>
      </p:grpSpPr>
      <p:graphicFrame>
        <p:nvGraphicFramePr>
          <p:cNvPr id="10" name="Tableau 9"/>
          <p:cNvGraphicFramePr>
            <a:graphicFrameLocks noGrp="1"/>
          </p:cNvGraphicFramePr>
          <p:nvPr userDrawn="1">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2" name="Espace réservé pour une image  10"/>
          <p:cNvSpPr>
            <a:spLocks noGrp="1"/>
          </p:cNvSpPr>
          <p:nvPr>
            <p:ph type="pic" sz="quarter" idx="14" hasCustomPrompt="1"/>
          </p:nvPr>
        </p:nvSpPr>
        <p:spPr>
          <a:xfrm>
            <a:off x="900067" y="2298700"/>
            <a:ext cx="3529013" cy="3468688"/>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stStyle>
          <a:p>
            <a:r>
              <a:rPr lang="fr-FR" dirty="0" smtClean="0"/>
              <a:t>Faites glissez une image </a:t>
            </a:r>
            <a:br>
              <a:rPr lang="fr-FR" dirty="0" smtClean="0"/>
            </a:br>
            <a:r>
              <a:rPr lang="fr-FR" dirty="0" smtClean="0"/>
              <a:t>ou cliquez sur l’icône pour choisir une image</a:t>
            </a:r>
          </a:p>
          <a:p>
            <a:endParaRPr lang="fr-FR" dirty="0"/>
          </a:p>
        </p:txBody>
      </p:sp>
      <p:sp>
        <p:nvSpPr>
          <p:cNvPr id="11" name="Espace réservé pour une image  10"/>
          <p:cNvSpPr>
            <a:spLocks noGrp="1"/>
          </p:cNvSpPr>
          <p:nvPr>
            <p:ph type="pic" sz="quarter" idx="13" hasCustomPrompt="1"/>
          </p:nvPr>
        </p:nvSpPr>
        <p:spPr>
          <a:xfrm>
            <a:off x="4873625" y="2298700"/>
            <a:ext cx="3529013" cy="3468688"/>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stStyle>
          <a:p>
            <a:r>
              <a:rPr lang="fr-FR" dirty="0" smtClean="0"/>
              <a:t>Faites glissez une image </a:t>
            </a:r>
            <a:br>
              <a:rPr lang="fr-FR" dirty="0" smtClean="0"/>
            </a:br>
            <a:r>
              <a:rPr lang="fr-FR" dirty="0" smtClean="0"/>
              <a:t>ou cliquez sur l’icône pour choisir une image</a:t>
            </a:r>
          </a:p>
          <a:p>
            <a:endParaRPr lang="fr-FR" dirty="0"/>
          </a:p>
        </p:txBody>
      </p:sp>
      <p:sp>
        <p:nvSpPr>
          <p:cNvPr id="18" name="Espace réservé de la date 23"/>
          <p:cNvSpPr>
            <a:spLocks noGrp="1"/>
          </p:cNvSpPr>
          <p:nvPr>
            <p:ph type="dt" sz="half" idx="10"/>
          </p:nvPr>
        </p:nvSpPr>
        <p:spPr>
          <a:xfrm>
            <a:off x="598324" y="6294655"/>
            <a:ext cx="1013600" cy="274324"/>
          </a:xfrm>
        </p:spPr>
        <p:txBody>
          <a:bodyPr/>
          <a:lstStyle/>
          <a:p>
            <a:fld id="{0FE1F4B9-F936-CA47-9606-A5AA56433AA5}" type="datetime1">
              <a:rPr lang="fr-FR" smtClean="0"/>
              <a:t>17/07/2023</a:t>
            </a:fld>
            <a:endParaRPr lang="fr-FR" dirty="0"/>
          </a:p>
        </p:txBody>
      </p:sp>
      <p:sp>
        <p:nvSpPr>
          <p:cNvPr id="19"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20"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22" name="Espace réservé du texte 6"/>
          <p:cNvSpPr>
            <a:spLocks noGrp="1"/>
          </p:cNvSpPr>
          <p:nvPr>
            <p:ph type="body" sz="quarter" idx="15"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23" name="Espace réservé du texte 11"/>
          <p:cNvSpPr>
            <a:spLocks noGrp="1"/>
          </p:cNvSpPr>
          <p:nvPr>
            <p:ph type="body" sz="quarter" idx="16"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30673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ois images">
    <p:spTree>
      <p:nvGrpSpPr>
        <p:cNvPr id="1" name=""/>
        <p:cNvGrpSpPr/>
        <p:nvPr/>
      </p:nvGrpSpPr>
      <p:grpSpPr>
        <a:xfrm>
          <a:off x="0" y="0"/>
          <a:ext cx="0" cy="0"/>
          <a:chOff x="0" y="0"/>
          <a:chExt cx="0" cy="0"/>
        </a:xfrm>
      </p:grpSpPr>
      <p:graphicFrame>
        <p:nvGraphicFramePr>
          <p:cNvPr id="12" name="Tableau 11"/>
          <p:cNvGraphicFramePr>
            <a:graphicFrameLocks noGrp="1"/>
          </p:cNvGraphicFramePr>
          <p:nvPr userDrawn="1">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smtClean="0">
                          <a:latin typeface="Unistra A"/>
                          <a:cs typeface="Unistra A"/>
                        </a:rPr>
                        <a:t>Université</a:t>
                      </a:r>
                      <a:r>
                        <a:rPr lang="fr-FR" sz="1400" dirty="0" smtClean="0">
                          <a:latin typeface="Unistra A"/>
                          <a:cs typeface="Unistra A"/>
                        </a:rPr>
                        <a:t> de Strasbourg</a:t>
                      </a:r>
                      <a:endParaRPr lang="fr-FR" sz="1400" dirty="0"/>
                    </a:p>
                  </a:txBody>
                  <a:tcPr marL="72000" marR="0" marT="72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3" name="Espace réservé pour une image  12"/>
          <p:cNvSpPr>
            <a:spLocks noGrp="1"/>
          </p:cNvSpPr>
          <p:nvPr>
            <p:ph type="pic" sz="quarter" idx="13" hasCustomPrompt="1"/>
          </p:nvPr>
        </p:nvSpPr>
        <p:spPr>
          <a:xfrm>
            <a:off x="887413" y="3733800"/>
            <a:ext cx="2146300" cy="2108200"/>
          </a:xfrm>
        </p:spPr>
        <p:txBody>
          <a:bodyPr anchor="ctr">
            <a:normAutofit/>
          </a:bodyPr>
          <a:lstStyle>
            <a:lvl1pPr marL="0" indent="0" algn="ctr">
              <a:buNone/>
              <a:defRPr sz="1400"/>
            </a:lvl1pPr>
          </a:lstStyle>
          <a:p>
            <a:r>
              <a:rPr lang="fr-FR" dirty="0" smtClean="0"/>
              <a:t>Faites glissez une image </a:t>
            </a:r>
            <a:br>
              <a:rPr lang="fr-FR" dirty="0" smtClean="0"/>
            </a:br>
            <a:r>
              <a:rPr lang="fr-FR" dirty="0" smtClean="0"/>
              <a:t>ou cliquez sur l’icône pour choisir une image</a:t>
            </a:r>
          </a:p>
          <a:p>
            <a:endParaRPr lang="fr-FR" dirty="0"/>
          </a:p>
        </p:txBody>
      </p:sp>
      <p:sp>
        <p:nvSpPr>
          <p:cNvPr id="14" name="Espace réservé pour une image  12"/>
          <p:cNvSpPr>
            <a:spLocks noGrp="1"/>
          </p:cNvSpPr>
          <p:nvPr>
            <p:ph type="pic" sz="quarter" idx="14" hasCustomPrompt="1"/>
          </p:nvPr>
        </p:nvSpPr>
        <p:spPr>
          <a:xfrm>
            <a:off x="3504482" y="3733800"/>
            <a:ext cx="2146300" cy="2108200"/>
          </a:xfrm>
        </p:spPr>
        <p:txBody>
          <a:bodyPr anchor="ctr">
            <a:normAutofit/>
          </a:bodyPr>
          <a:lstStyle>
            <a:lvl1pPr marL="0" indent="0" algn="ctr">
              <a:buNone/>
              <a:defRPr sz="1400"/>
            </a:lvl1pPr>
          </a:lstStyle>
          <a:p>
            <a:r>
              <a:rPr lang="fr-FR" dirty="0" smtClean="0"/>
              <a:t>Faites glissez une image </a:t>
            </a:r>
            <a:br>
              <a:rPr lang="fr-FR" dirty="0" smtClean="0"/>
            </a:br>
            <a:r>
              <a:rPr lang="fr-FR" dirty="0" smtClean="0"/>
              <a:t>ou cliquez sur l’icône pour choisir une image</a:t>
            </a:r>
          </a:p>
          <a:p>
            <a:endParaRPr lang="fr-FR" dirty="0"/>
          </a:p>
        </p:txBody>
      </p:sp>
      <p:sp>
        <p:nvSpPr>
          <p:cNvPr id="15" name="Espace réservé pour une image  12"/>
          <p:cNvSpPr>
            <a:spLocks noGrp="1"/>
          </p:cNvSpPr>
          <p:nvPr>
            <p:ph type="pic" sz="quarter" idx="15" hasCustomPrompt="1"/>
          </p:nvPr>
        </p:nvSpPr>
        <p:spPr>
          <a:xfrm>
            <a:off x="6116994" y="3733800"/>
            <a:ext cx="2146300" cy="2108200"/>
          </a:xfrm>
        </p:spPr>
        <p:txBody>
          <a:bodyPr anchor="ctr">
            <a:normAutofit/>
          </a:bodyPr>
          <a:lstStyle>
            <a:lvl1pPr marL="0" indent="0" algn="ctr">
              <a:buNone/>
              <a:defRPr sz="1400"/>
            </a:lvl1pPr>
          </a:lstStyle>
          <a:p>
            <a:r>
              <a:rPr lang="fr-FR" dirty="0" smtClean="0"/>
              <a:t>Faites glissez une image </a:t>
            </a:r>
            <a:br>
              <a:rPr lang="fr-FR" dirty="0" smtClean="0"/>
            </a:br>
            <a:r>
              <a:rPr lang="fr-FR" dirty="0" smtClean="0"/>
              <a:t>ou cliquez sur l’icône pour choisir une image</a:t>
            </a:r>
          </a:p>
          <a:p>
            <a:endParaRPr lang="fr-FR" dirty="0"/>
          </a:p>
        </p:txBody>
      </p:sp>
      <p:sp>
        <p:nvSpPr>
          <p:cNvPr id="9" name="Rectangle 8"/>
          <p:cNvSpPr/>
          <p:nvPr userDrawn="1"/>
        </p:nvSpPr>
        <p:spPr>
          <a:xfrm>
            <a:off x="0" y="6606000"/>
            <a:ext cx="9144000" cy="2520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solidFill>
                <a:srgbClr val="FFFFFF"/>
              </a:solidFill>
            </a:endParaRPr>
          </a:p>
        </p:txBody>
      </p:sp>
      <p:sp>
        <p:nvSpPr>
          <p:cNvPr id="19" name="Espace réservé de la date 23"/>
          <p:cNvSpPr>
            <a:spLocks noGrp="1"/>
          </p:cNvSpPr>
          <p:nvPr>
            <p:ph type="dt" sz="half" idx="10"/>
          </p:nvPr>
        </p:nvSpPr>
        <p:spPr>
          <a:xfrm>
            <a:off x="598324" y="6294655"/>
            <a:ext cx="1013600" cy="274324"/>
          </a:xfrm>
        </p:spPr>
        <p:txBody>
          <a:bodyPr/>
          <a:lstStyle/>
          <a:p>
            <a:fld id="{AB939607-240D-104E-8261-B9CE49D55817}" type="datetime1">
              <a:rPr lang="fr-FR" smtClean="0"/>
              <a:t>17/07/2023</a:t>
            </a:fld>
            <a:endParaRPr lang="fr-FR" dirty="0"/>
          </a:p>
        </p:txBody>
      </p:sp>
      <p:sp>
        <p:nvSpPr>
          <p:cNvPr id="20" name="Espace réservé du pied de page 24"/>
          <p:cNvSpPr>
            <a:spLocks noGrp="1"/>
          </p:cNvSpPr>
          <p:nvPr>
            <p:ph type="ftr" sz="quarter" idx="11"/>
          </p:nvPr>
        </p:nvSpPr>
        <p:spPr>
          <a:xfrm>
            <a:off x="1752600" y="6294655"/>
            <a:ext cx="5410200" cy="274324"/>
          </a:xfrm>
        </p:spPr>
        <p:txBody>
          <a:bodyPr/>
          <a:lstStyle/>
          <a:p>
            <a:r>
              <a:rPr lang="fr-FR" smtClean="0"/>
              <a:t>Cliquez ici pour modifier le titre de votre présentation </a:t>
            </a:r>
            <a:endParaRPr lang="fr-FR" dirty="0"/>
          </a:p>
        </p:txBody>
      </p:sp>
      <p:sp>
        <p:nvSpPr>
          <p:cNvPr id="21" name="Espace réservé du numéro de diapositive 25"/>
          <p:cNvSpPr>
            <a:spLocks noGrp="1"/>
          </p:cNvSpPr>
          <p:nvPr>
            <p:ph type="sldNum" sz="quarter" idx="12"/>
          </p:nvPr>
        </p:nvSpPr>
        <p:spPr>
          <a:xfrm>
            <a:off x="0" y="6294655"/>
            <a:ext cx="555020" cy="274324"/>
          </a:xfrm>
        </p:spPr>
        <p:txBody>
          <a:bodyPr/>
          <a:lstStyle/>
          <a:p>
            <a:fld id="{2CEFAB9C-9D20-B149-B69D-443DC4350F1B}" type="slidenum">
              <a:rPr lang="fr-FR" smtClean="0"/>
              <a:pPr/>
              <a:t>‹N°›</a:t>
            </a:fld>
            <a:endParaRPr lang="fr-FR" dirty="0"/>
          </a:p>
        </p:txBody>
      </p:sp>
      <p:sp>
        <p:nvSpPr>
          <p:cNvPr id="23" name="Espace réservé du texte 6"/>
          <p:cNvSpPr>
            <a:spLocks noGrp="1"/>
          </p:cNvSpPr>
          <p:nvPr>
            <p:ph type="body" sz="quarter" idx="16"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smtClean="0"/>
              <a:t>Titre de la diapositive</a:t>
            </a:r>
            <a:endParaRPr lang="fr-FR" dirty="0"/>
          </a:p>
        </p:txBody>
      </p:sp>
      <p:sp>
        <p:nvSpPr>
          <p:cNvPr id="24" name="Espace réservé du texte 11"/>
          <p:cNvSpPr>
            <a:spLocks noGrp="1"/>
          </p:cNvSpPr>
          <p:nvPr>
            <p:ph type="body" sz="quarter" idx="17"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smtClean="0"/>
              <a:t>Chapitre 1 | Titre du chapitre</a:t>
            </a:r>
            <a:endParaRPr lang="fr-FR" dirty="0"/>
          </a:p>
        </p:txBody>
      </p:sp>
    </p:spTree>
    <p:extLst>
      <p:ext uri="{BB962C8B-B14F-4D97-AF65-F5344CB8AC3E}">
        <p14:creationId xmlns:p14="http://schemas.microsoft.com/office/powerpoint/2010/main" val="333249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Espace réservé du titre 1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2" name="Espace réservé de la date 1"/>
          <p:cNvSpPr>
            <a:spLocks noGrp="1"/>
          </p:cNvSpPr>
          <p:nvPr>
            <p:ph type="dt" sz="half" idx="2"/>
          </p:nvPr>
        </p:nvSpPr>
        <p:spPr>
          <a:xfrm>
            <a:off x="598323" y="6289830"/>
            <a:ext cx="1197763" cy="274324"/>
          </a:xfrm>
          <a:prstGeom prst="rect">
            <a:avLst/>
          </a:prstGeom>
        </p:spPr>
        <p:txBody>
          <a:bodyPr vert="horz" lIns="91440" tIns="45720" rIns="91440" bIns="45720" rtlCol="0" anchor="ctr"/>
          <a:lstStyle>
            <a:lvl1pPr algn="l">
              <a:defRPr sz="1400">
                <a:solidFill>
                  <a:srgbClr val="000000"/>
                </a:solidFill>
                <a:latin typeface="Unistra A"/>
                <a:cs typeface="Unistra A"/>
              </a:defRPr>
            </a:lvl1pPr>
          </a:lstStyle>
          <a:p>
            <a:fld id="{76CC4CC1-3FA2-334E-82D5-BD32A86BAB37}" type="datetime1">
              <a:rPr lang="fr-FR" smtClean="0"/>
              <a:t>17/07/2023</a:t>
            </a:fld>
            <a:endParaRPr lang="fr-FR"/>
          </a:p>
        </p:txBody>
      </p:sp>
      <p:sp>
        <p:nvSpPr>
          <p:cNvPr id="5" name="Espace réservé du pied de page 4"/>
          <p:cNvSpPr>
            <a:spLocks noGrp="1"/>
          </p:cNvSpPr>
          <p:nvPr>
            <p:ph type="ftr" sz="quarter" idx="3"/>
          </p:nvPr>
        </p:nvSpPr>
        <p:spPr>
          <a:xfrm>
            <a:off x="1847402" y="6289830"/>
            <a:ext cx="5247135" cy="274324"/>
          </a:xfrm>
          <a:prstGeom prst="rect">
            <a:avLst/>
          </a:prstGeom>
        </p:spPr>
        <p:txBody>
          <a:bodyPr vert="horz" lIns="91440" tIns="45720" rIns="91440" bIns="45720" rtlCol="0" anchor="ctr"/>
          <a:lstStyle>
            <a:lvl1pPr algn="l">
              <a:defRPr sz="1400">
                <a:solidFill>
                  <a:schemeClr val="tx1"/>
                </a:solidFill>
                <a:latin typeface="Unistra A"/>
                <a:cs typeface="Unistra A"/>
              </a:defRPr>
            </a:lvl1pPr>
          </a:lstStyle>
          <a:p>
            <a:r>
              <a:rPr lang="fr-FR" smtClean="0"/>
              <a:t>Cliquez ici pour modifier le titre de votre présentation </a:t>
            </a:r>
            <a:endParaRPr lang="fr-FR" dirty="0"/>
          </a:p>
        </p:txBody>
      </p:sp>
      <p:sp>
        <p:nvSpPr>
          <p:cNvPr id="6" name="Espace réservé du numéro de diapositive 5"/>
          <p:cNvSpPr>
            <a:spLocks noGrp="1"/>
          </p:cNvSpPr>
          <p:nvPr>
            <p:ph type="sldNum" sz="quarter" idx="4"/>
          </p:nvPr>
        </p:nvSpPr>
        <p:spPr>
          <a:xfrm>
            <a:off x="0" y="6289830"/>
            <a:ext cx="555020" cy="274324"/>
          </a:xfrm>
          <a:prstGeom prst="rect">
            <a:avLst/>
          </a:prstGeom>
        </p:spPr>
        <p:txBody>
          <a:bodyPr vert="horz" lIns="91440" tIns="45720" rIns="91440" bIns="45720" rtlCol="0" anchor="ctr"/>
          <a:lstStyle>
            <a:lvl1pPr algn="l">
              <a:defRPr sz="1400">
                <a:solidFill>
                  <a:srgbClr val="000000"/>
                </a:solidFill>
                <a:latin typeface="Unistra A"/>
                <a:cs typeface="Unistra A"/>
              </a:defRPr>
            </a:lvl1pPr>
          </a:lstStyle>
          <a:p>
            <a:fld id="{2CEFAB9C-9D20-B149-B69D-443DC4350F1B}" type="slidenum">
              <a:rPr lang="fr-FR" smtClean="0"/>
              <a:pPr/>
              <a:t>‹N°›</a:t>
            </a:fld>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5475292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dt="0"/>
  <p:txStyles>
    <p:titleStyle>
      <a:lvl1pPr algn="l" defTabSz="457200" rtl="0" eaLnBrk="1" latinLnBrk="0" hangingPunct="1">
        <a:spcBef>
          <a:spcPct val="0"/>
        </a:spcBef>
        <a:buNone/>
        <a:defRPr sz="2400" kern="1200" baseline="0">
          <a:solidFill>
            <a:schemeClr val="tx1"/>
          </a:solidFill>
          <a:latin typeface="Unistra A"/>
          <a:ea typeface="+mj-ea"/>
          <a:cs typeface="Unistra A"/>
        </a:defRPr>
      </a:lvl1pPr>
    </p:titleStyle>
    <p:bodyStyle>
      <a:lvl1pPr marL="0" indent="0" algn="l" defTabSz="457200" rtl="0" eaLnBrk="1" latinLnBrk="0" hangingPunct="1">
        <a:spcBef>
          <a:spcPct val="20000"/>
        </a:spcBef>
        <a:buFont typeface="Arial"/>
        <a:buNone/>
        <a:defRPr sz="3200" kern="120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menagements-handicap.unistra.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cebook.com/roulettesetsacados/?locale=fr_FR" TargetMode="External"/><Relationship Id="rId7" Type="http://schemas.openxmlformats.org/officeDocument/2006/relationships/hyperlink" Target="https://www.european-agency.org/" TargetMode="External"/><Relationship Id="rId2" Type="http://schemas.openxmlformats.org/officeDocument/2006/relationships/hyperlink" Target="https://roulettes-et-sac-a-dos.com/audrey-barbaud/" TargetMode="External"/><Relationship Id="rId1" Type="http://schemas.openxmlformats.org/officeDocument/2006/relationships/slideLayout" Target="../slideLayouts/slideLayout2.xml"/><Relationship Id="rId6" Type="http://schemas.openxmlformats.org/officeDocument/2006/relationships/hyperlink" Target="https://exchangeability.eu/" TargetMode="External"/><Relationship Id="rId5" Type="http://schemas.openxmlformats.org/officeDocument/2006/relationships/hyperlink" Target="https://inclusivemobility.eu/" TargetMode="External"/><Relationship Id="rId4" Type="http://schemas.openxmlformats.org/officeDocument/2006/relationships/hyperlink" Target="https://www.youtube.com/channel/UCxHSnKMNjUeNP9yX5SQdbdQ"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ri-erasmus-besoinssp&#233;cifiques@unistra.fr" TargetMode="External"/><Relationship Id="rId2" Type="http://schemas.openxmlformats.org/officeDocument/2006/relationships/hyperlink" Target="mailto:f.rakitic@unistra.f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istra.fr/international/partir-a-linternational/etudiants/pourquoi-faire-une-mobilite-internationa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ZoneTexte 12"/>
          <p:cNvSpPr txBox="1"/>
          <p:nvPr/>
        </p:nvSpPr>
        <p:spPr>
          <a:xfrm>
            <a:off x="572295" y="6023412"/>
            <a:ext cx="8228058" cy="442035"/>
          </a:xfrm>
          <a:prstGeom prst="rect">
            <a:avLst/>
          </a:prstGeom>
          <a:noFill/>
          <a:ln w="6350" cmpd="sng">
            <a:noFill/>
          </a:ln>
        </p:spPr>
        <p:txBody>
          <a:bodyPr wrap="square" lIns="0" tIns="0" rIns="0" bIns="72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Unistra A"/>
                <a:ea typeface="+mn-ea"/>
                <a:cs typeface="Unistra A"/>
              </a:rPr>
              <a:t>Par </a:t>
            </a:r>
            <a:r>
              <a:rPr kumimoji="0" lang="fr-FR" sz="2400" b="0" i="0" u="none" strike="noStrike" kern="1200" cap="none" spc="0" normalizeH="0" baseline="0" noProof="0" dirty="0" smtClean="0">
                <a:ln>
                  <a:noFill/>
                </a:ln>
                <a:solidFill>
                  <a:prstClr val="white"/>
                </a:solidFill>
                <a:effectLst/>
                <a:uLnTx/>
                <a:uFillTx/>
                <a:latin typeface="Unistra A"/>
                <a:ea typeface="+mn-ea"/>
                <a:cs typeface="Unistra A"/>
              </a:rPr>
              <a:t>Fabienne </a:t>
            </a:r>
            <a:r>
              <a:rPr kumimoji="0" lang="fr-FR" sz="2400" b="0" i="0" u="none" strike="noStrike" kern="1200" cap="none" spc="0" normalizeH="0" baseline="0" noProof="0" dirty="0" err="1" smtClean="0">
                <a:ln>
                  <a:noFill/>
                </a:ln>
                <a:solidFill>
                  <a:prstClr val="white"/>
                </a:solidFill>
                <a:effectLst/>
                <a:uLnTx/>
                <a:uFillTx/>
                <a:latin typeface="Unistra A"/>
                <a:ea typeface="+mn-ea"/>
                <a:cs typeface="Unistra A"/>
              </a:rPr>
              <a:t>Rakitic</a:t>
            </a:r>
            <a:r>
              <a:rPr kumimoji="0" lang="fr-FR" sz="2400" b="0" i="0" u="none" strike="noStrike" kern="1200" cap="none" spc="0" normalizeH="0" baseline="0" noProof="0" dirty="0" smtClean="0">
                <a:ln>
                  <a:noFill/>
                </a:ln>
                <a:solidFill>
                  <a:prstClr val="white"/>
                </a:solidFill>
                <a:effectLst/>
                <a:uLnTx/>
                <a:uFillTx/>
                <a:latin typeface="Unistra A"/>
                <a:ea typeface="+mn-ea"/>
                <a:cs typeface="Unistra A"/>
              </a:rPr>
              <a:t>, Sandra Rebel &amp; </a:t>
            </a:r>
            <a:r>
              <a:rPr kumimoji="0" lang="fr-FR" sz="2400" b="0" i="0" u="none" strike="noStrike" kern="1200" cap="none" spc="0" normalizeH="0" baseline="0" noProof="0" dirty="0">
                <a:ln>
                  <a:noFill/>
                </a:ln>
                <a:solidFill>
                  <a:prstClr val="white"/>
                </a:solidFill>
                <a:effectLst/>
                <a:uLnTx/>
                <a:uFillTx/>
                <a:latin typeface="Unistra A"/>
                <a:ea typeface="+mn-ea"/>
                <a:cs typeface="Unistra A"/>
              </a:rPr>
              <a:t>Nadia </a:t>
            </a:r>
            <a:r>
              <a:rPr kumimoji="0" lang="fr-FR" sz="2400" b="0" i="0" u="none" strike="noStrike" kern="1200" cap="none" spc="0" normalizeH="0" baseline="0" noProof="0" dirty="0" err="1" smtClean="0">
                <a:ln>
                  <a:noFill/>
                </a:ln>
                <a:solidFill>
                  <a:prstClr val="white"/>
                </a:solidFill>
                <a:effectLst/>
                <a:uLnTx/>
                <a:uFillTx/>
                <a:latin typeface="Unistra A"/>
                <a:ea typeface="+mn-ea"/>
                <a:cs typeface="Unistra A"/>
              </a:rPr>
              <a:t>Tettamanti</a:t>
            </a:r>
            <a:r>
              <a:rPr kumimoji="0" lang="fr-FR" sz="2400" b="0" i="0" u="none" strike="noStrike" kern="1200" cap="none" spc="0" normalizeH="0" baseline="0" noProof="0" dirty="0" smtClean="0">
                <a:ln>
                  <a:noFill/>
                </a:ln>
                <a:solidFill>
                  <a:prstClr val="white"/>
                </a:solidFill>
                <a:effectLst/>
                <a:uLnTx/>
                <a:uFillTx/>
                <a:latin typeface="Unistra A"/>
                <a:ea typeface="+mn-ea"/>
                <a:cs typeface="Unistra A"/>
              </a:rPr>
              <a:t> – 6 juillet 2023</a:t>
            </a:r>
            <a:endParaRPr kumimoji="0" lang="fr-FR" sz="2400" b="0" i="0" u="none" strike="noStrike" kern="1200" cap="none" spc="0" normalizeH="0" baseline="0" noProof="0" dirty="0">
              <a:ln>
                <a:noFill/>
              </a:ln>
              <a:solidFill>
                <a:prstClr val="white"/>
              </a:solidFill>
              <a:effectLst/>
              <a:uLnTx/>
              <a:uFillTx/>
              <a:latin typeface="Unistra A"/>
              <a:ea typeface="+mn-ea"/>
              <a:cs typeface="Unistra A"/>
            </a:endParaRPr>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4744528"/>
            <a:ext cx="2532504" cy="877339"/>
          </a:xfrm>
          <a:prstGeom prst="rect">
            <a:avLst/>
          </a:prstGeom>
        </p:spPr>
      </p:pic>
      <p:sp>
        <p:nvSpPr>
          <p:cNvPr id="5" name="Titre 1"/>
          <p:cNvSpPr txBox="1">
            <a:spLocks/>
          </p:cNvSpPr>
          <p:nvPr/>
        </p:nvSpPr>
        <p:spPr>
          <a:xfrm>
            <a:off x="572295" y="2247900"/>
            <a:ext cx="7954793" cy="1879600"/>
          </a:xfrm>
          <a:prstGeom prst="rect">
            <a:avLst/>
          </a:prstGeom>
        </p:spPr>
        <p:txBody>
          <a:bodyPr>
            <a:noAutofit/>
          </a:bodyPr>
          <a:lstStyle>
            <a:lvl1pPr algn="l" defTabSz="457200" rtl="0" eaLnBrk="1" latinLnBrk="0" hangingPunct="1">
              <a:spcBef>
                <a:spcPct val="0"/>
              </a:spcBef>
              <a:buNone/>
              <a:defRPr sz="2400" kern="1200" baseline="0">
                <a:solidFill>
                  <a:schemeClr val="tx1"/>
                </a:solidFill>
                <a:latin typeface="Unistra A"/>
                <a:ea typeface="+mj-ea"/>
                <a:cs typeface="Unistra 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prstClr val="white"/>
                </a:solidFill>
                <a:effectLst/>
                <a:uLnTx/>
                <a:uFillTx/>
                <a:latin typeface="Unistra D"/>
                <a:ea typeface="+mj-ea"/>
                <a:cs typeface="Unistra D"/>
              </a:rPr>
              <a:t>Handicap et mobilité internationale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Unistra D"/>
                <a:ea typeface="+mj-ea"/>
                <a:cs typeface="Unistra D"/>
              </a:rPr>
              <a:t>o</a:t>
            </a:r>
            <a:r>
              <a:rPr kumimoji="0" lang="fr-FR" sz="4400" b="1" i="0" u="none" strike="noStrike" kern="1200" cap="none" spc="0" normalizeH="0" baseline="0" noProof="0" dirty="0" smtClean="0">
                <a:ln>
                  <a:noFill/>
                </a:ln>
                <a:solidFill>
                  <a:prstClr val="white"/>
                </a:solidFill>
                <a:effectLst/>
                <a:uLnTx/>
                <a:uFillTx/>
                <a:latin typeface="Unistra D"/>
                <a:ea typeface="+mj-ea"/>
                <a:cs typeface="Unistra D"/>
              </a:rPr>
              <a:t>ser partir</a:t>
            </a:r>
            <a:r>
              <a:rPr kumimoji="0" lang="fr-FR" sz="4400" b="1" i="0" u="none" strike="noStrike" kern="1200" cap="none" spc="0" normalizeH="0" baseline="0" noProof="0" dirty="0">
                <a:ln>
                  <a:noFill/>
                </a:ln>
                <a:solidFill>
                  <a:prstClr val="white"/>
                </a:solidFill>
                <a:effectLst/>
                <a:uLnTx/>
                <a:uFillTx/>
                <a:latin typeface="Unistra D"/>
                <a:ea typeface="+mj-ea"/>
                <a:cs typeface="Unistra D"/>
              </a:rPr>
              <a:t/>
            </a:r>
            <a:br>
              <a:rPr kumimoji="0" lang="fr-FR" sz="4400" b="1" i="0" u="none" strike="noStrike" kern="1200" cap="none" spc="0" normalizeH="0" baseline="0" noProof="0" dirty="0">
                <a:ln>
                  <a:noFill/>
                </a:ln>
                <a:solidFill>
                  <a:prstClr val="white"/>
                </a:solidFill>
                <a:effectLst/>
                <a:uLnTx/>
                <a:uFillTx/>
                <a:latin typeface="Unistra D"/>
                <a:ea typeface="+mj-ea"/>
                <a:cs typeface="Unistra D"/>
              </a:rPr>
            </a:br>
            <a:endParaRPr kumimoji="0" lang="fr-FR" sz="4400" b="1" i="0" u="none" strike="noStrike" kern="1200" cap="none" spc="0" normalizeH="0" baseline="0" noProof="0" dirty="0">
              <a:ln>
                <a:noFill/>
              </a:ln>
              <a:solidFill>
                <a:prstClr val="white"/>
              </a:solidFill>
              <a:effectLst/>
              <a:uLnTx/>
              <a:uFillTx/>
              <a:latin typeface="Unistra D"/>
              <a:ea typeface="+mj-ea"/>
              <a:cs typeface="Unistra D"/>
            </a:endParaRPr>
          </a:p>
        </p:txBody>
      </p:sp>
      <p:sp>
        <p:nvSpPr>
          <p:cNvPr id="6" name="Sous-titre 2"/>
          <p:cNvSpPr txBox="1">
            <a:spLocks/>
          </p:cNvSpPr>
          <p:nvPr/>
        </p:nvSpPr>
        <p:spPr>
          <a:xfrm>
            <a:off x="594604" y="3069958"/>
            <a:ext cx="8172468" cy="715550"/>
          </a:xfrm>
          <a:prstGeom prst="rect">
            <a:avLst/>
          </a:prstGeom>
        </p:spPr>
        <p:txBody>
          <a:bodyPr>
            <a:noAutofit/>
          </a:bodyPr>
          <a:lstStyle>
            <a:lvl1pPr marL="0" indent="0" algn="l" defTabSz="457200" rtl="0" eaLnBrk="1" latinLnBrk="0" hangingPunct="1">
              <a:spcBef>
                <a:spcPct val="20000"/>
              </a:spcBef>
              <a:buFont typeface="Arial"/>
              <a:buNone/>
              <a:defRPr sz="3200" kern="120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fr-FR" sz="6000" b="1" i="0" u="none" strike="noStrike" kern="1200" cap="none" spc="0" normalizeH="0" baseline="0" noProof="0" dirty="0">
              <a:ln>
                <a:noFill/>
              </a:ln>
              <a:solidFill>
                <a:prstClr val="white"/>
              </a:solidFill>
              <a:effectLst/>
              <a:uLnTx/>
              <a:uFillTx/>
              <a:latin typeface="Unistra D"/>
              <a:ea typeface="+mn-ea"/>
              <a:cs typeface="Unistra D"/>
            </a:endParaRPr>
          </a:p>
        </p:txBody>
      </p:sp>
      <p:pic>
        <p:nvPicPr>
          <p:cNvPr id="3" name="Image 2"/>
          <p:cNvPicPr>
            <a:picLocks noChangeAspect="1"/>
          </p:cNvPicPr>
          <p:nvPr/>
        </p:nvPicPr>
        <p:blipFill>
          <a:blip r:embed="rId4"/>
          <a:stretch>
            <a:fillRect/>
          </a:stretch>
        </p:blipFill>
        <p:spPr>
          <a:xfrm>
            <a:off x="3273341" y="233321"/>
            <a:ext cx="2552700" cy="1790700"/>
          </a:xfrm>
          <a:prstGeom prst="rect">
            <a:avLst/>
          </a:prstGeom>
        </p:spPr>
      </p:pic>
      <p:pic>
        <p:nvPicPr>
          <p:cNvPr id="2" name="Image 1"/>
          <p:cNvPicPr>
            <a:picLocks noChangeAspect="1"/>
          </p:cNvPicPr>
          <p:nvPr/>
        </p:nvPicPr>
        <p:blipFill>
          <a:blip r:embed="rId5"/>
          <a:stretch>
            <a:fillRect/>
          </a:stretch>
        </p:blipFill>
        <p:spPr>
          <a:xfrm>
            <a:off x="6528110" y="4647078"/>
            <a:ext cx="2128183" cy="1073854"/>
          </a:xfrm>
          <a:prstGeom prst="rect">
            <a:avLst/>
          </a:prstGeom>
        </p:spPr>
      </p:pic>
    </p:spTree>
    <p:extLst>
      <p:ext uri="{BB962C8B-B14F-4D97-AF65-F5344CB8AC3E}">
        <p14:creationId xmlns:p14="http://schemas.microsoft.com/office/powerpoint/2010/main" val="3323802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555020" y="1041106"/>
            <a:ext cx="8212043" cy="5395574"/>
          </a:xfrm>
        </p:spPr>
        <p:txBody>
          <a:bodyPr>
            <a:normAutofit/>
          </a:bodyPr>
          <a:lstStyle/>
          <a:p>
            <a:r>
              <a:rPr lang="fr-FR" b="1" dirty="0"/>
              <a:t>Les freins </a:t>
            </a:r>
            <a:r>
              <a:rPr lang="fr-FR" b="1" dirty="0" smtClean="0"/>
              <a:t>supplémentaires pour les étudiants en situation de handicap </a:t>
            </a:r>
          </a:p>
          <a:p>
            <a:pPr marL="342900" indent="-342900">
              <a:buFont typeface="Arial" panose="020B0604020202020204" pitchFamily="34" charset="0"/>
              <a:buChar char="•"/>
            </a:pPr>
            <a:r>
              <a:rPr lang="fr-FR" dirty="0" smtClean="0"/>
              <a:t>Difficultés à anticiper l’ensemble des besoins pendant le séjour</a:t>
            </a:r>
            <a:endParaRPr lang="fr-FR" sz="2200" dirty="0" smtClean="0"/>
          </a:p>
          <a:p>
            <a:pPr marL="342900" indent="-342900">
              <a:buFont typeface="Arial" panose="020B0604020202020204" pitchFamily="34" charset="0"/>
              <a:buChar char="•"/>
            </a:pPr>
            <a:r>
              <a:rPr lang="fr-FR" dirty="0" smtClean="0"/>
              <a:t>Coûts financiers amplifiés (reste à charge important)</a:t>
            </a:r>
          </a:p>
          <a:p>
            <a:pPr marL="342900" indent="-342900">
              <a:buFont typeface="Arial" panose="020B0604020202020204" pitchFamily="34" charset="0"/>
              <a:buChar char="•"/>
            </a:pPr>
            <a:r>
              <a:rPr lang="fr-FR" dirty="0" smtClean="0"/>
              <a:t>Inadaptation des infrastructures sur le lieu de la mobilité (de formation, de transport, de loisirs…) </a:t>
            </a:r>
          </a:p>
          <a:p>
            <a:pPr marL="342900" indent="-342900">
              <a:buFont typeface="Arial" panose="020B0604020202020204" pitchFamily="34" charset="0"/>
              <a:buChar char="•"/>
            </a:pPr>
            <a:r>
              <a:rPr lang="fr-FR" dirty="0" smtClean="0"/>
              <a:t>Aide humaine</a:t>
            </a:r>
          </a:p>
          <a:p>
            <a:pPr marL="342900" indent="-342900">
              <a:buFont typeface="Arial" panose="020B0604020202020204" pitchFamily="34" charset="0"/>
              <a:buChar char="•"/>
            </a:pPr>
            <a:r>
              <a:rPr lang="fr-FR" dirty="0" smtClean="0"/>
              <a:t>Appréhensions pour l’administratif et le pédagogiqu</a:t>
            </a:r>
            <a:r>
              <a:rPr lang="fr-FR" sz="2200" dirty="0" smtClean="0"/>
              <a:t>e </a:t>
            </a:r>
          </a:p>
        </p:txBody>
      </p:sp>
      <p:sp>
        <p:nvSpPr>
          <p:cNvPr id="5" name="Espace réservé du texte 4"/>
          <p:cNvSpPr>
            <a:spLocks noGrp="1"/>
          </p:cNvSpPr>
          <p:nvPr>
            <p:ph type="body" sz="quarter" idx="15"/>
          </p:nvPr>
        </p:nvSpPr>
        <p:spPr/>
        <p:txBody>
          <a:bodyPr>
            <a:normAutofit lnSpcReduction="10000"/>
          </a:bodyPr>
          <a:lstStyle/>
          <a:p>
            <a:r>
              <a:rPr lang="fr-FR" dirty="0"/>
              <a:t>Chapitre 2 | Intérêts / freins à la mobilité</a:t>
            </a:r>
          </a:p>
          <a:p>
            <a:endParaRPr lang="fr-FR" dirty="0"/>
          </a:p>
        </p:txBody>
      </p:sp>
      <p:pic>
        <p:nvPicPr>
          <p:cNvPr id="6" name="Image 5"/>
          <p:cNvPicPr>
            <a:picLocks noChangeAspect="1"/>
          </p:cNvPicPr>
          <p:nvPr/>
        </p:nvPicPr>
        <p:blipFill>
          <a:blip r:embed="rId3"/>
          <a:stretch>
            <a:fillRect/>
          </a:stretch>
        </p:blipFill>
        <p:spPr>
          <a:xfrm>
            <a:off x="6693121" y="4550734"/>
            <a:ext cx="1780186" cy="1133954"/>
          </a:xfrm>
          <a:prstGeom prst="rect">
            <a:avLst/>
          </a:prstGeom>
        </p:spPr>
      </p:pic>
    </p:spTree>
    <p:extLst>
      <p:ext uri="{BB962C8B-B14F-4D97-AF65-F5344CB8AC3E}">
        <p14:creationId xmlns:p14="http://schemas.microsoft.com/office/powerpoint/2010/main" val="20737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6" name="Rectangle 5"/>
          <p:cNvSpPr/>
          <p:nvPr/>
        </p:nvSpPr>
        <p:spPr>
          <a:xfrm>
            <a:off x="664834" y="1588119"/>
            <a:ext cx="7943344" cy="36830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Unistra A"/>
                <a:ea typeface="+mn-ea"/>
                <a:cs typeface="Unistra A"/>
              </a:rPr>
              <a:t>Chapitre 1 |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 </a:t>
            </a:r>
            <a:r>
              <a:rPr kumimoji="0" lang="fr-FR" sz="3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Définition et statistiques</a:t>
            </a:r>
            <a:endParaRPr kumimoji="0" lang="fr-FR" sz="3200" b="0" i="0" u="none" strike="noStrike" kern="1200" cap="none" spc="0" normalizeH="0" baseline="0" noProof="0" dirty="0" smtClean="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Unistra A"/>
                <a:ea typeface="+mn-ea"/>
                <a:cs typeface="Unistra A"/>
              </a:rPr>
              <a:t>Chapitre 2 </a:t>
            </a:r>
            <a:r>
              <a:rPr kumimoji="0" lang="fr-FR" sz="3200" b="0" i="0" u="none" strike="noStrike" kern="1200" cap="none" spc="0" normalizeH="0" baseline="0" noProof="0" dirty="0">
                <a:ln>
                  <a:noFill/>
                </a:ln>
                <a:solidFill>
                  <a:prstClr val="black"/>
                </a:solidFill>
                <a:effectLst/>
                <a:uLnTx/>
                <a:uFillTx/>
                <a:latin typeface="Unistra A"/>
                <a:ea typeface="+mn-ea"/>
                <a:cs typeface="Unistra A"/>
              </a:rPr>
              <a:t>| </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Intérêts / freins à la mobilité</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600" b="1" i="0" u="none" strike="noStrike" kern="1200" cap="none" spc="0" normalizeH="0" baseline="0" noProof="0" dirty="0" smtClean="0">
                <a:ln>
                  <a:noFill/>
                </a:ln>
                <a:solidFill>
                  <a:prstClr val="white"/>
                </a:solidFill>
                <a:effectLst/>
                <a:uLnTx/>
                <a:uFillTx/>
                <a:latin typeface="Unistra A"/>
                <a:ea typeface="+mn-ea"/>
                <a:cs typeface="Unistra A"/>
              </a:rPr>
              <a:t>Chapitre 3 </a:t>
            </a:r>
            <a:r>
              <a:rPr kumimoji="0" lang="fr-FR" sz="3600" b="0" i="0" u="none" strike="noStrike" kern="1200" cap="none" spc="0" normalizeH="0" baseline="0" noProof="0" dirty="0">
                <a:ln>
                  <a:noFill/>
                </a:ln>
                <a:solidFill>
                  <a:prstClr val="white"/>
                </a:solidFill>
                <a:effectLst/>
                <a:uLnTx/>
                <a:uFillTx/>
                <a:latin typeface="Unistra A"/>
                <a:ea typeface="+mn-ea"/>
                <a:cs typeface="Unistra A"/>
              </a:rPr>
              <a:t>| Accompagnement par </a:t>
            </a:r>
            <a:endParaRPr kumimoji="0" lang="fr-FR" sz="3600" b="0" i="0" u="none" strike="noStrike" kern="1200" cap="none" spc="0" normalizeH="0" baseline="0" noProof="0" dirty="0" smtClean="0">
              <a:ln>
                <a:noFill/>
              </a:ln>
              <a:solidFill>
                <a:prstClr val="white"/>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600" b="0" i="0" u="none" strike="noStrike" kern="1200" cap="none" spc="0" normalizeH="0" baseline="0" noProof="0" dirty="0" smtClean="0">
                <a:ln>
                  <a:noFill/>
                </a:ln>
                <a:solidFill>
                  <a:prstClr val="white"/>
                </a:solidFill>
                <a:effectLst/>
                <a:uLnTx/>
                <a:uFillTx/>
                <a:latin typeface="Unistra A"/>
                <a:ea typeface="+mn-ea"/>
                <a:cs typeface="Unistra A"/>
              </a:rPr>
              <a:t>le </a:t>
            </a:r>
            <a:r>
              <a:rPr kumimoji="0" lang="fr-FR" sz="3600" b="0" i="0" u="none" strike="noStrike" kern="1200" cap="none" spc="0" normalizeH="0" baseline="0" noProof="0" dirty="0">
                <a:ln>
                  <a:noFill/>
                </a:ln>
                <a:solidFill>
                  <a:prstClr val="white"/>
                </a:solidFill>
                <a:effectLst/>
                <a:uLnTx/>
                <a:uFillTx/>
                <a:latin typeface="Unistra A"/>
                <a:ea typeface="+mn-ea"/>
                <a:cs typeface="Unistra A"/>
              </a:rPr>
              <a:t>SVU - Mission handicap et la </a:t>
            </a:r>
            <a:r>
              <a:rPr kumimoji="0" lang="fr-FR" sz="3600" b="0" i="0" u="none" strike="noStrike" kern="1200" cap="none" spc="0" normalizeH="0" baseline="0" noProof="0" dirty="0" smtClean="0">
                <a:ln>
                  <a:noFill/>
                </a:ln>
                <a:solidFill>
                  <a:prstClr val="white"/>
                </a:solidFill>
                <a:effectLst/>
                <a:uLnTx/>
                <a:uFillTx/>
                <a:latin typeface="Unistra A"/>
                <a:ea typeface="+mn-ea"/>
                <a:cs typeface="Unistra A"/>
              </a:rPr>
              <a:t>DRI</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Unistra A"/>
                <a:ea typeface="+mn-ea"/>
                <a:cs typeface="Unistra A"/>
              </a:rPr>
              <a:t>Chapitre 4 </a:t>
            </a:r>
            <a:r>
              <a:rPr kumimoji="0" lang="fr-FR" sz="3200" b="0" i="0" u="none" strike="noStrike" kern="1200" cap="none" spc="0" normalizeH="0" baseline="0" noProof="0" dirty="0">
                <a:ln>
                  <a:noFill/>
                </a:ln>
                <a:solidFill>
                  <a:prstClr val="black"/>
                </a:solidFill>
                <a:effectLst/>
                <a:uLnTx/>
                <a:uFillTx/>
                <a:latin typeface="Unistra A"/>
                <a:ea typeface="+mn-ea"/>
                <a:cs typeface="Unistra A"/>
              </a:rPr>
              <a:t>| Les aides financières Erasmus</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a:t>
            </a:r>
            <a:endParaRPr kumimoji="0" lang="fr-FR" sz="3600" b="0" i="0" u="none" strike="noStrike" kern="1200" cap="none" spc="0" normalizeH="0" baseline="0" noProof="0" dirty="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5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 Témoignages et liens utiles</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p:txBody>
      </p:sp>
    </p:spTree>
    <p:extLst>
      <p:ext uri="{BB962C8B-B14F-4D97-AF65-F5344CB8AC3E}">
        <p14:creationId xmlns:p14="http://schemas.microsoft.com/office/powerpoint/2010/main" val="944478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a:spLocks/>
          </p:cNvSpPr>
          <p:nvPr/>
        </p:nvSpPr>
        <p:spPr>
          <a:xfrm>
            <a:off x="193430" y="783771"/>
            <a:ext cx="8792307" cy="5510883"/>
          </a:xfrm>
          <a:prstGeom prst="rect">
            <a:avLst/>
          </a:prstGeom>
        </p:spPr>
        <p:txBody>
          <a:bodyPr>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2600" b="1" i="0" u="none" strike="noStrike" kern="1200" cap="none" spc="0" normalizeH="0" baseline="0" noProof="0" dirty="0" smtClean="0">
                <a:ln>
                  <a:noFill/>
                </a:ln>
                <a:solidFill>
                  <a:prstClr val="black"/>
                </a:solidFill>
                <a:effectLst/>
                <a:uLnTx/>
                <a:uFillTx/>
                <a:latin typeface="Unistra A"/>
                <a:ea typeface="+mn-ea"/>
              </a:rPr>
              <a:t>Accompagnement des étudiants entrants par le SVU - </a:t>
            </a:r>
            <a:r>
              <a:rPr kumimoji="0" lang="fr-FR" sz="2600" b="1" i="0" u="none" strike="noStrike" kern="1200" cap="none" spc="0" normalizeH="0" baseline="0" noProof="0" dirty="0">
                <a:ln>
                  <a:noFill/>
                </a:ln>
                <a:solidFill>
                  <a:prstClr val="black"/>
                </a:solidFill>
                <a:effectLst/>
                <a:uLnTx/>
                <a:uFillTx/>
                <a:latin typeface="Unistra A"/>
                <a:ea typeface="+mn-ea"/>
              </a:rPr>
              <a:t>Mission handicap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600" b="1" i="0" u="none" strike="noStrike" kern="1200" cap="none" spc="0" normalizeH="0" baseline="0" noProof="0" dirty="0" smtClean="0">
              <a:ln>
                <a:noFill/>
              </a:ln>
              <a:solidFill>
                <a:prstClr val="black"/>
              </a:solidFill>
              <a:effectLst/>
              <a:uLnTx/>
              <a:uFillTx/>
              <a:latin typeface="Unistra A"/>
              <a:ea typeface="+mn-ea"/>
            </a:endParaRPr>
          </a:p>
          <a:p>
            <a:pPr marL="457200" marR="0" lvl="0" indent="-457200" algn="l" defTabSz="4572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Formulaire de demande d’aménagements en ligne : </a:t>
            </a:r>
          </a:p>
          <a:p>
            <a:pPr marL="457200" marR="0" lvl="0" indent="0" algn="l" defTabSz="457200" rtl="0" eaLnBrk="1" fontAlgn="auto" latinLnBrk="0" hangingPunct="1">
              <a:lnSpc>
                <a:spcPct val="107000"/>
              </a:lnSpc>
              <a:spcBef>
                <a:spcPct val="20000"/>
              </a:spcBef>
              <a:spcAft>
                <a:spcPts val="0"/>
              </a:spcAft>
              <a:buClrTx/>
              <a:buSzTx/>
              <a:buFont typeface="Arial"/>
              <a:buNone/>
              <a:tabLst/>
              <a:defRPr/>
            </a:pPr>
            <a:r>
              <a:rPr kumimoji="0" lang="fr-FR" sz="2600" b="0" i="0" u="sng"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hlinkClick r:id="rId3"/>
              </a:rPr>
              <a:t>https://amenagements-handicap.unistra.fr</a:t>
            </a:r>
            <a:endPar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endParaRPr>
          </a:p>
          <a:p>
            <a:pPr marL="457200" marR="0" lvl="0" indent="0" algn="l" defTabSz="457200" rtl="0" eaLnBrk="1" fontAlgn="auto" latinLnBrk="0" hangingPunct="1">
              <a:lnSpc>
                <a:spcPct val="107000"/>
              </a:lnSpc>
              <a:spcBef>
                <a:spcPct val="20000"/>
              </a:spcBef>
              <a:spcAft>
                <a:spcPts val="0"/>
              </a:spcAft>
              <a:buClrTx/>
              <a:buSzTx/>
              <a:buFont typeface="Arial"/>
              <a:buNone/>
              <a:tabLst/>
              <a:defRPr/>
            </a:pPr>
            <a:r>
              <a:rPr kumimoji="0" lang="fr-FR" sz="26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(fournir les documents </a:t>
            </a: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qui précisent les aménagements dont l’étudiant a bénéficié dans son université d’origine</a:t>
            </a:r>
            <a:r>
              <a:rPr kumimoji="0" lang="fr-FR" sz="26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a:t>
            </a:r>
            <a:endPar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endParaRPr>
          </a:p>
          <a:p>
            <a:pPr marL="457200" marR="0" lvl="0" indent="-457200" algn="l" defTabSz="4572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Selon la situation, évaluation des besoins après entretien ou traitement à partir des éléments communiqués (prise en compte du nouveau contexte d’études et des aménagements antérieurs)</a:t>
            </a:r>
          </a:p>
          <a:p>
            <a:pPr marL="457200" marR="0" lvl="0" indent="-457200" algn="l" defTabSz="4572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Si situation complexe, élaboration du plan d’accompagnement (PAEH) avec la DRI et autres partenaires</a:t>
            </a:r>
          </a:p>
          <a:p>
            <a:pPr marL="457200" marR="0" lvl="0" indent="-457200" algn="l" defTabSz="4572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Lien vers les référents handicap</a:t>
            </a:r>
          </a:p>
          <a:p>
            <a:pPr marL="457200" marR="0" lvl="0" indent="-457200" algn="l"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fr-FR" sz="26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Aides humaines </a:t>
            </a: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ou </a:t>
            </a:r>
            <a:r>
              <a:rPr kumimoji="0" lang="fr-FR" sz="26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techniques </a:t>
            </a: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prises en charge par l’</a:t>
            </a:r>
            <a:r>
              <a:rPr kumimoji="0" lang="fr-FR" sz="2600" b="0" i="0" u="none" strike="noStrike" kern="1200" cap="none" spc="0" normalizeH="0" baseline="0" noProof="0" dirty="0" err="1">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Unistra</a:t>
            </a:r>
            <a:r>
              <a:rPr kumimoji="0" lang="fr-FR" sz="2600" b="0"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 (prêt de matériel, assistants d’études, secrétaires d’examens)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Unistra A"/>
              <a:ea typeface="+mn-ea"/>
            </a:endParaRPr>
          </a:p>
        </p:txBody>
      </p:sp>
      <p:sp>
        <p:nvSpPr>
          <p:cNvPr id="2" name="Espace réservé du pied de page 1"/>
          <p:cNvSpPr>
            <a:spLocks noGrp="1"/>
          </p:cNvSpPr>
          <p:nvPr>
            <p:ph type="ftr" sz="quarter" idx="11"/>
          </p:nvPr>
        </p:nvSpPr>
        <p:spPr>
          <a:xfrm>
            <a:off x="1752600" y="6438899"/>
            <a:ext cx="5410200" cy="13007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Unistra A"/>
                <a:ea typeface="+mn-ea"/>
              </a:rPr>
              <a:t>Handicap et mobilité internationale : oser partir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9" name="Espace réservé du texte 7"/>
          <p:cNvSpPr>
            <a:spLocks noGrp="1"/>
          </p:cNvSpPr>
          <p:nvPr>
            <p:ph type="body" sz="quarter" idx="4294967295"/>
          </p:nvPr>
        </p:nvSpPr>
        <p:spPr>
          <a:xfrm>
            <a:off x="809897" y="269967"/>
            <a:ext cx="6132079" cy="433384"/>
          </a:xfrm>
          <a:prstGeom prst="rect">
            <a:avLst/>
          </a:prstGeom>
        </p:spPr>
        <p:txBody>
          <a:bodyPr>
            <a:noAutofit/>
          </a:bodyPr>
          <a:lstStyle/>
          <a:p>
            <a:r>
              <a:rPr lang="fr-FR" sz="1400" dirty="0"/>
              <a:t>Chapitre 3 | </a:t>
            </a:r>
            <a:r>
              <a:rPr lang="fr-FR" sz="1400" dirty="0" smtClean="0"/>
              <a:t>Accompagnement </a:t>
            </a:r>
            <a:r>
              <a:rPr lang="fr-FR" sz="1400" dirty="0"/>
              <a:t>par le SVU - Mission handicap et la DRI</a:t>
            </a:r>
          </a:p>
        </p:txBody>
      </p:sp>
    </p:spTree>
    <p:extLst>
      <p:ext uri="{BB962C8B-B14F-4D97-AF65-F5344CB8AC3E}">
        <p14:creationId xmlns:p14="http://schemas.microsoft.com/office/powerpoint/2010/main" val="727448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1"/>
          <p:cNvSpPr txBox="1">
            <a:spLocks/>
          </p:cNvSpPr>
          <p:nvPr/>
        </p:nvSpPr>
        <p:spPr>
          <a:xfrm>
            <a:off x="496994" y="1467144"/>
            <a:ext cx="8206804" cy="3202788"/>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2400" b="1" i="0" u="none" strike="noStrike" kern="1200" cap="none" spc="0" normalizeH="0" baseline="0" noProof="0" dirty="0" smtClean="0">
                <a:ln>
                  <a:noFill/>
                </a:ln>
                <a:solidFill>
                  <a:prstClr val="black"/>
                </a:solidFill>
                <a:effectLst/>
                <a:uLnTx/>
                <a:uFillTx/>
                <a:latin typeface="Unistra A"/>
                <a:ea typeface="+mn-ea"/>
              </a:rPr>
              <a:t>Accompagnement des étudiants sortants</a:t>
            </a:r>
            <a:r>
              <a:rPr kumimoji="0" lang="fr-FR" sz="2400" b="1" i="0" u="none" strike="noStrike" kern="1200" cap="none" spc="0" normalizeH="0" baseline="0" noProof="0" dirty="0">
                <a:ln>
                  <a:noFill/>
                </a:ln>
                <a:solidFill>
                  <a:prstClr val="black"/>
                </a:solidFill>
                <a:effectLst/>
                <a:uLnTx/>
                <a:uFillTx/>
                <a:latin typeface="Unistra A"/>
                <a:ea typeface="+mn-ea"/>
              </a:rPr>
              <a:t> </a:t>
            </a:r>
            <a:r>
              <a:rPr kumimoji="0" lang="fr-FR" sz="2400" b="1" i="0" u="none" strike="noStrike" kern="1200" cap="none" spc="0" normalizeH="0" baseline="0" noProof="0" dirty="0" smtClean="0">
                <a:ln>
                  <a:noFill/>
                </a:ln>
                <a:solidFill>
                  <a:prstClr val="black"/>
                </a:solidFill>
                <a:effectLst/>
                <a:uLnTx/>
                <a:uFillTx/>
                <a:latin typeface="Unistra A"/>
                <a:ea typeface="+mn-ea"/>
              </a:rPr>
              <a:t>par le SVU - </a:t>
            </a:r>
            <a:r>
              <a:rPr kumimoji="0" lang="fr-FR" sz="2400" b="1" i="0" u="none" strike="noStrike" kern="1200" cap="none" spc="0" normalizeH="0" baseline="0" noProof="0" dirty="0">
                <a:ln>
                  <a:noFill/>
                </a:ln>
                <a:solidFill>
                  <a:prstClr val="black"/>
                </a:solidFill>
                <a:effectLst/>
                <a:uLnTx/>
                <a:uFillTx/>
                <a:latin typeface="Unistra A"/>
                <a:ea typeface="+mn-ea"/>
              </a:rPr>
              <a:t>Mission handicap </a:t>
            </a:r>
            <a:r>
              <a:rPr kumimoji="0" lang="fr-FR" sz="2400" b="1" i="0" u="none" strike="noStrike" kern="1200" cap="none" spc="0" normalizeH="0" baseline="0" noProof="0" dirty="0" smtClean="0">
                <a:ln>
                  <a:noFill/>
                </a:ln>
                <a:solidFill>
                  <a:prstClr val="black"/>
                </a:solidFill>
                <a:effectLst/>
                <a:uLnTx/>
                <a:uFillTx/>
                <a:latin typeface="Unistra A"/>
                <a:ea typeface="+mn-ea"/>
              </a:rPr>
              <a:t>:</a:t>
            </a:r>
            <a:endParaRPr kumimoji="0" lang="fr-FR" sz="2400" b="1" i="0" u="none" strike="noStrike" kern="1200" cap="none" spc="0" normalizeH="0" baseline="0" noProof="0" dirty="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ct val="20000"/>
              </a:spcBef>
              <a:spcAft>
                <a:spcPts val="0"/>
              </a:spcAft>
              <a:buClrTx/>
              <a:buSzTx/>
              <a:buFont typeface="Calibri" panose="020F0502020204030204" pitchFamily="34" charset="0"/>
              <a:buChar char="-"/>
              <a:tabLst/>
              <a:defRPr/>
            </a:pP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ct val="2000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Le PAEH est communiqué par l’étudiant à l’université d’accueil</a:t>
            </a:r>
          </a:p>
          <a:p>
            <a:pPr marL="342900" marR="0" lvl="0" indent="-342900" algn="l"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Calibri" panose="020F0502020204030204" pitchFamily="34" charset="0"/>
                <a:cs typeface="Times New Roman" panose="02020603050405020304" pitchFamily="18" charset="0"/>
              </a:rPr>
              <a:t>Si situation complexe, élaboration du plan d’accompagnement (PAEH) avec la DRI et autres partenaires </a:t>
            </a:r>
          </a:p>
          <a:p>
            <a:pPr marL="0" marR="0" lvl="0" indent="0" algn="l" defTabSz="457200" rtl="0" eaLnBrk="1" fontAlgn="auto" latinLnBrk="0" hangingPunct="1">
              <a:lnSpc>
                <a:spcPct val="107000"/>
              </a:lnSpc>
              <a:spcBef>
                <a:spcPct val="20000"/>
              </a:spcBef>
              <a:spcAft>
                <a:spcPts val="800"/>
              </a:spcAft>
              <a:buClrTx/>
              <a:buSzTx/>
              <a:buFont typeface="Arial"/>
              <a:buNone/>
              <a:tabLst/>
              <a:defRPr/>
            </a:pPr>
            <a:r>
              <a:rPr kumimoji="0" lang="fr-FR" sz="2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2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400" b="1" i="0" u="none" strike="noStrike" kern="1200" cap="none" spc="0" normalizeH="0" baseline="0" noProof="0" dirty="0" smtClean="0">
              <a:ln>
                <a:noFill/>
              </a:ln>
              <a:solidFill>
                <a:prstClr val="black"/>
              </a:solidFill>
              <a:effectLst/>
              <a:uLnTx/>
              <a:uFillTx/>
              <a:latin typeface="Unistra A"/>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400" b="1" i="0" u="none" strike="noStrike" kern="1200" cap="none" spc="0" normalizeH="0" baseline="0" noProof="0" dirty="0" smtClean="0">
              <a:ln>
                <a:noFill/>
              </a:ln>
              <a:solidFill>
                <a:prstClr val="black"/>
              </a:solidFill>
              <a:effectLst/>
              <a:uLnTx/>
              <a:uFillTx/>
              <a:latin typeface="Unistra A"/>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Unistra A"/>
              <a:ea typeface="+mn-ea"/>
            </a:endParaRPr>
          </a:p>
        </p:txBody>
      </p:sp>
      <p:sp>
        <p:nvSpPr>
          <p:cNvPr id="2" name="Espace réservé du pied de page 1"/>
          <p:cNvSpPr>
            <a:spLocks noGrp="1"/>
          </p:cNvSpPr>
          <p:nvPr>
            <p:ph type="ftr" sz="quarter" idx="11"/>
          </p:nvPr>
        </p:nvSpPr>
        <p:spPr>
          <a:xfrm>
            <a:off x="1752600" y="6438899"/>
            <a:ext cx="5410200" cy="130079"/>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Unistra A"/>
                <a:ea typeface="+mn-ea"/>
              </a:rPr>
              <a:t>Handicap et mobilité internationale : oser partir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9" name="Espace réservé du texte 7"/>
          <p:cNvSpPr>
            <a:spLocks noGrp="1"/>
          </p:cNvSpPr>
          <p:nvPr>
            <p:ph type="body" sz="quarter" idx="4294967295"/>
          </p:nvPr>
        </p:nvSpPr>
        <p:spPr>
          <a:xfrm>
            <a:off x="941950" y="402345"/>
            <a:ext cx="5972656" cy="301005"/>
          </a:xfrm>
          <a:prstGeom prst="rect">
            <a:avLst/>
          </a:prstGeom>
        </p:spPr>
        <p:txBody>
          <a:bodyPr>
            <a:noAutofit/>
          </a:bodyPr>
          <a:lstStyle/>
          <a:p>
            <a:r>
              <a:rPr lang="fr-FR" sz="1400" dirty="0"/>
              <a:t>Chapitre 3 | </a:t>
            </a:r>
            <a:r>
              <a:rPr lang="fr-FR" sz="1400" dirty="0" smtClean="0"/>
              <a:t>Accompagnement </a:t>
            </a:r>
            <a:r>
              <a:rPr lang="fr-FR" sz="1400" dirty="0"/>
              <a:t>par le SVU - Mission handicap et la DRI</a:t>
            </a:r>
          </a:p>
        </p:txBody>
      </p:sp>
    </p:spTree>
    <p:extLst>
      <p:ext uri="{BB962C8B-B14F-4D97-AF65-F5344CB8AC3E}">
        <p14:creationId xmlns:p14="http://schemas.microsoft.com/office/powerpoint/2010/main" val="294543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649592" y="677066"/>
            <a:ext cx="7372698" cy="652282"/>
          </a:xfrm>
        </p:spPr>
        <p:txBody>
          <a:bodyPr/>
          <a:lstStyle/>
          <a:p>
            <a:r>
              <a:rPr lang="fr-FR" b="1" dirty="0" smtClean="0"/>
              <a:t>Accompagnement des étudiants par la DRI</a:t>
            </a:r>
            <a:endParaRPr lang="fr-FR" b="1" dirty="0"/>
          </a:p>
        </p:txBody>
      </p:sp>
      <p:sp>
        <p:nvSpPr>
          <p:cNvPr id="5" name="Espace réservé du texte 4"/>
          <p:cNvSpPr>
            <a:spLocks noGrp="1"/>
          </p:cNvSpPr>
          <p:nvPr>
            <p:ph type="body" sz="quarter" idx="15"/>
          </p:nvPr>
        </p:nvSpPr>
        <p:spPr>
          <a:xfrm>
            <a:off x="789550" y="249945"/>
            <a:ext cx="4775227" cy="301005"/>
          </a:xfrm>
        </p:spPr>
        <p:txBody>
          <a:bodyPr>
            <a:normAutofit lnSpcReduction="10000"/>
          </a:bodyPr>
          <a:lstStyle/>
          <a:p>
            <a:r>
              <a:rPr lang="fr-FR" dirty="0"/>
              <a:t>Chapitre 3 | Accompagnement </a:t>
            </a:r>
            <a:r>
              <a:rPr lang="fr-FR" dirty="0" smtClean="0"/>
              <a:t>par le SVU - </a:t>
            </a:r>
            <a:r>
              <a:rPr lang="fr-FR" dirty="0"/>
              <a:t>Mission handicap et la DRI</a:t>
            </a:r>
          </a:p>
          <a:p>
            <a:endParaRPr lang="fr-FR" dirty="0"/>
          </a:p>
        </p:txBody>
      </p:sp>
      <p:sp>
        <p:nvSpPr>
          <p:cNvPr id="6" name="Rectangle 5"/>
          <p:cNvSpPr/>
          <p:nvPr/>
        </p:nvSpPr>
        <p:spPr>
          <a:xfrm>
            <a:off x="555020" y="1455465"/>
            <a:ext cx="7948900" cy="34778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M</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ise en place d’outils et organisation de programmes intégrateurs pour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Informer les étudiants internationaux entrants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avant, à leur arrivée et durant leur mobilité de l’ensemble des services d’accompagnements proposés : ex : service santé, SVU - Mission handicap, accompagnement pédagogique, logement,...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les étudiants sortants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en amont de leur mobilité (soutiens financiers</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ateliers….)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p:txBody>
      </p:sp>
    </p:spTree>
    <p:extLst>
      <p:ext uri="{BB962C8B-B14F-4D97-AF65-F5344CB8AC3E}">
        <p14:creationId xmlns:p14="http://schemas.microsoft.com/office/powerpoint/2010/main" val="143716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555020" y="496625"/>
            <a:ext cx="7607229" cy="652282"/>
          </a:xfrm>
        </p:spPr>
        <p:txBody>
          <a:bodyPr/>
          <a:lstStyle/>
          <a:p>
            <a:r>
              <a:rPr lang="fr-FR" b="1" dirty="0" smtClean="0"/>
              <a:t>Accompagnement des étudiants entrants par la DRI</a:t>
            </a:r>
            <a:endParaRPr lang="fr-FR" b="1" dirty="0"/>
          </a:p>
        </p:txBody>
      </p:sp>
      <p:sp>
        <p:nvSpPr>
          <p:cNvPr id="5" name="Espace réservé du texte 4"/>
          <p:cNvSpPr>
            <a:spLocks noGrp="1"/>
          </p:cNvSpPr>
          <p:nvPr>
            <p:ph type="body" sz="quarter" idx="15"/>
          </p:nvPr>
        </p:nvSpPr>
        <p:spPr>
          <a:xfrm>
            <a:off x="789549" y="249945"/>
            <a:ext cx="6482107" cy="301005"/>
          </a:xfrm>
        </p:spPr>
        <p:txBody>
          <a:bodyPr>
            <a:normAutofit lnSpcReduction="10000"/>
          </a:bodyPr>
          <a:lstStyle/>
          <a:p>
            <a:r>
              <a:rPr lang="fr-FR" dirty="0"/>
              <a:t>Chapitre 3 | </a:t>
            </a:r>
            <a:r>
              <a:rPr lang="fr-FR" dirty="0" smtClean="0"/>
              <a:t>Accompagnement </a:t>
            </a:r>
            <a:r>
              <a:rPr lang="fr-FR" dirty="0"/>
              <a:t>par le SVU - Mission handicap et la DRI</a:t>
            </a:r>
          </a:p>
          <a:p>
            <a:endParaRPr lang="fr-FR" dirty="0"/>
          </a:p>
        </p:txBody>
      </p:sp>
      <p:sp>
        <p:nvSpPr>
          <p:cNvPr id="6" name="Rectangle 5"/>
          <p:cNvSpPr/>
          <p:nvPr/>
        </p:nvSpPr>
        <p:spPr>
          <a:xfrm>
            <a:off x="576662" y="908989"/>
            <a:ext cx="7957738" cy="6555641"/>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Accompagnement par les pôles de mobilité Erasmus+ et Hors Erasmus+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Accueil à la MUI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Journée d’accueil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Parrainage et évènements liés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Activités culturelles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Mise en relation avec les associations étudiantes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Stages de FLE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Liens avec les CORI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Accompagnement complémentaire pour les étudiants entrants en situation de handicap par la DRI</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Travailler en amont avec le SVU – Mission handicap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S’assurer lors des évènements et activités culturelles de l’accessibilité aux bâtiments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Assurer le relais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avec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l’université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partenaire (si nécessaire)</a:t>
            </a: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p:txBody>
      </p:sp>
      <p:pic>
        <p:nvPicPr>
          <p:cNvPr id="7" name="Image 6"/>
          <p:cNvPicPr>
            <a:picLocks noChangeAspect="1"/>
          </p:cNvPicPr>
          <p:nvPr/>
        </p:nvPicPr>
        <p:blipFill>
          <a:blip r:embed="rId2"/>
          <a:stretch>
            <a:fillRect/>
          </a:stretch>
        </p:blipFill>
        <p:spPr>
          <a:xfrm>
            <a:off x="5838562" y="1395587"/>
            <a:ext cx="2260882" cy="1502264"/>
          </a:xfrm>
          <a:prstGeom prst="rect">
            <a:avLst/>
          </a:prstGeom>
        </p:spPr>
      </p:pic>
    </p:spTree>
    <p:extLst>
      <p:ext uri="{BB962C8B-B14F-4D97-AF65-F5344CB8AC3E}">
        <p14:creationId xmlns:p14="http://schemas.microsoft.com/office/powerpoint/2010/main" val="46761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789551" y="711199"/>
            <a:ext cx="7372698" cy="622301"/>
          </a:xfrm>
        </p:spPr>
        <p:txBody>
          <a:bodyPr>
            <a:normAutofit/>
          </a:bodyPr>
          <a:lstStyle/>
          <a:p>
            <a:r>
              <a:rPr lang="fr-FR" sz="2600" b="1" dirty="0" smtClean="0"/>
              <a:t>Télécharge le guide d’accueil pour les étudiants entrants</a:t>
            </a:r>
            <a:endParaRPr lang="fr-FR" sz="2600" b="1" dirty="0"/>
          </a:p>
        </p:txBody>
      </p:sp>
      <p:sp>
        <p:nvSpPr>
          <p:cNvPr id="5" name="Espace réservé du texte 4"/>
          <p:cNvSpPr>
            <a:spLocks noGrp="1"/>
          </p:cNvSpPr>
          <p:nvPr>
            <p:ph type="body" sz="quarter" idx="15"/>
          </p:nvPr>
        </p:nvSpPr>
        <p:spPr>
          <a:xfrm>
            <a:off x="789550" y="249945"/>
            <a:ext cx="6821741" cy="301005"/>
          </a:xfrm>
        </p:spPr>
        <p:txBody>
          <a:bodyPr>
            <a:normAutofit lnSpcReduction="10000"/>
          </a:bodyPr>
          <a:lstStyle/>
          <a:p>
            <a:r>
              <a:rPr lang="fr-FR" dirty="0"/>
              <a:t>Chapitre 3 | </a:t>
            </a:r>
            <a:r>
              <a:rPr lang="fr-FR" dirty="0" smtClean="0"/>
              <a:t>Accompagnement </a:t>
            </a:r>
            <a:r>
              <a:rPr lang="fr-FR" dirty="0"/>
              <a:t>par le SVU - Mission handicap et la DRI</a:t>
            </a:r>
          </a:p>
          <a:p>
            <a:endParaRPr lang="fr-FR" dirty="0"/>
          </a:p>
        </p:txBody>
      </p:sp>
      <p:pic>
        <p:nvPicPr>
          <p:cNvPr id="10" name="Image 9"/>
          <p:cNvPicPr>
            <a:picLocks noChangeAspect="1"/>
          </p:cNvPicPr>
          <p:nvPr/>
        </p:nvPicPr>
        <p:blipFill>
          <a:blip r:embed="rId2"/>
          <a:stretch>
            <a:fillRect/>
          </a:stretch>
        </p:blipFill>
        <p:spPr>
          <a:xfrm>
            <a:off x="1752600" y="1967874"/>
            <a:ext cx="5675868" cy="2719052"/>
          </a:xfrm>
          <a:prstGeom prst="rect">
            <a:avLst/>
          </a:prstGeom>
        </p:spPr>
      </p:pic>
    </p:spTree>
    <p:extLst>
      <p:ext uri="{BB962C8B-B14F-4D97-AF65-F5344CB8AC3E}">
        <p14:creationId xmlns:p14="http://schemas.microsoft.com/office/powerpoint/2010/main" val="172095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706075" y="6294655"/>
            <a:ext cx="5410200" cy="2743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489705" y="1026812"/>
            <a:ext cx="8234417" cy="4967913"/>
          </a:xfrm>
        </p:spPr>
        <p:txBody>
          <a:bodyPr>
            <a:normAutofit/>
          </a:bodyPr>
          <a:lstStyle/>
          <a:p>
            <a:r>
              <a:rPr lang="fr-FR" b="1" dirty="0" smtClean="0"/>
              <a:t>Accompagnement des étudiants sortants par la DRI</a:t>
            </a:r>
            <a:endParaRPr lang="fr-FR" dirty="0"/>
          </a:p>
          <a:p>
            <a:pPr marL="342900" indent="-342900">
              <a:buFont typeface="Arial" panose="020B0604020202020204" pitchFamily="34" charset="0"/>
              <a:buChar char="•"/>
            </a:pPr>
            <a:r>
              <a:rPr lang="fr-FR" dirty="0" smtClean="0"/>
              <a:t>Ateliers de préparation à la candidature</a:t>
            </a:r>
          </a:p>
          <a:p>
            <a:pPr marL="342900" indent="-342900">
              <a:buFont typeface="Arial" panose="020B0604020202020204" pitchFamily="34" charset="0"/>
              <a:buChar char="•"/>
            </a:pPr>
            <a:r>
              <a:rPr lang="fr-FR" dirty="0" smtClean="0"/>
              <a:t>Préparation interculturelle</a:t>
            </a:r>
          </a:p>
          <a:p>
            <a:pPr marL="342900" indent="-342900">
              <a:buFont typeface="Arial" panose="020B0604020202020204" pitchFamily="34" charset="0"/>
              <a:buChar char="•"/>
            </a:pPr>
            <a:r>
              <a:rPr lang="fr-FR" dirty="0" smtClean="0"/>
              <a:t>Ateliers de préparation à la mobilité</a:t>
            </a:r>
          </a:p>
          <a:p>
            <a:pPr marL="342900" indent="-342900">
              <a:buFont typeface="Arial" panose="020B0604020202020204" pitchFamily="34" charset="0"/>
              <a:buChar char="•"/>
            </a:pPr>
            <a:r>
              <a:rPr lang="fr-FR" dirty="0" smtClean="0"/>
              <a:t>Liens avec les CORI</a:t>
            </a:r>
          </a:p>
          <a:p>
            <a:pPr marL="342900" indent="-342900">
              <a:buFont typeface="Arial" panose="020B0604020202020204" pitchFamily="34" charset="0"/>
              <a:buChar char="•"/>
            </a:pPr>
            <a:endParaRPr lang="fr-FR" dirty="0" smtClean="0"/>
          </a:p>
          <a:p>
            <a:r>
              <a:rPr lang="fr-FR" b="1" dirty="0">
                <a:latin typeface="Unistra A" panose="02000503030000020000" pitchFamily="2" charset="0"/>
              </a:rPr>
              <a:t>Accompagnement complémentaire pour les étudiants </a:t>
            </a:r>
            <a:r>
              <a:rPr lang="fr-FR" b="1" dirty="0" smtClean="0">
                <a:latin typeface="Unistra A" panose="02000503030000020000" pitchFamily="2" charset="0"/>
              </a:rPr>
              <a:t>sortants </a:t>
            </a:r>
            <a:r>
              <a:rPr lang="fr-FR" b="1" dirty="0">
                <a:latin typeface="Unistra A" panose="02000503030000020000" pitchFamily="2" charset="0"/>
              </a:rPr>
              <a:t>en situation de handicap par la </a:t>
            </a:r>
            <a:r>
              <a:rPr lang="fr-FR" b="1" dirty="0" smtClean="0">
                <a:latin typeface="Unistra A" panose="02000503030000020000" pitchFamily="2" charset="0"/>
              </a:rPr>
              <a:t>DRI</a:t>
            </a:r>
          </a:p>
          <a:p>
            <a:pPr marL="342900" indent="-342900">
              <a:buFont typeface="Arial" panose="020B0604020202020204" pitchFamily="34" charset="0"/>
              <a:buChar char="•"/>
            </a:pPr>
            <a:r>
              <a:rPr lang="fr-FR" dirty="0" smtClean="0">
                <a:latin typeface="Unistra A" panose="02000503030000020000" pitchFamily="2" charset="0"/>
              </a:rPr>
              <a:t>Aide </a:t>
            </a:r>
            <a:r>
              <a:rPr lang="fr-FR" dirty="0">
                <a:latin typeface="Unistra A" panose="02000503030000020000" pitchFamily="2" charset="0"/>
              </a:rPr>
              <a:t>au montage du </a:t>
            </a:r>
            <a:r>
              <a:rPr lang="fr-FR" dirty="0" smtClean="0">
                <a:latin typeface="Unistra A" panose="02000503030000020000" pitchFamily="2" charset="0"/>
              </a:rPr>
              <a:t>dossier de financement Erasmus+ sur frais réels</a:t>
            </a:r>
          </a:p>
          <a:p>
            <a:pPr marL="342900" indent="-342900">
              <a:buFont typeface="Arial" panose="020B0604020202020204" pitchFamily="34" charset="0"/>
              <a:buChar char="•"/>
            </a:pPr>
            <a:r>
              <a:rPr lang="fr-FR" dirty="0" smtClean="0">
                <a:latin typeface="Unistra A" panose="02000503030000020000" pitchFamily="2" charset="0"/>
              </a:rPr>
              <a:t>Accompagnement par la référente handicap</a:t>
            </a:r>
          </a:p>
          <a:p>
            <a:pPr marL="342900" indent="-342900">
              <a:buFont typeface="Arial" panose="020B0604020202020204" pitchFamily="34" charset="0"/>
              <a:buChar char="•"/>
            </a:pPr>
            <a:r>
              <a:rPr lang="fr-FR" dirty="0" smtClean="0">
                <a:latin typeface="Unistra A" panose="02000503030000020000" pitchFamily="2" charset="0"/>
              </a:rPr>
              <a:t>Assurer le </a:t>
            </a:r>
            <a:r>
              <a:rPr lang="fr-FR" dirty="0">
                <a:latin typeface="Unistra A" panose="02000503030000020000" pitchFamily="2" charset="0"/>
              </a:rPr>
              <a:t>relais avec </a:t>
            </a:r>
            <a:r>
              <a:rPr lang="fr-FR" dirty="0" smtClean="0">
                <a:latin typeface="Unistra A" panose="02000503030000020000" pitchFamily="2" charset="0"/>
              </a:rPr>
              <a:t>l’université </a:t>
            </a:r>
            <a:r>
              <a:rPr lang="fr-FR" dirty="0">
                <a:latin typeface="Unistra A" panose="02000503030000020000" pitchFamily="2" charset="0"/>
              </a:rPr>
              <a:t>partenaire</a:t>
            </a:r>
          </a:p>
          <a:p>
            <a:endParaRPr lang="fr-FR" sz="2200" b="1" dirty="0">
              <a:latin typeface="Unistra A" panose="02000503030000020000" pitchFamily="2" charset="0"/>
            </a:endParaRPr>
          </a:p>
          <a:p>
            <a:endParaRPr lang="fr-FR" sz="2200" dirty="0"/>
          </a:p>
          <a:p>
            <a:pPr marL="342900" indent="-342900">
              <a:buFont typeface="Arial" panose="020B0604020202020204" pitchFamily="34" charset="0"/>
              <a:buChar char="•"/>
            </a:pPr>
            <a:endParaRPr lang="fr-FR" dirty="0"/>
          </a:p>
        </p:txBody>
      </p:sp>
      <p:sp>
        <p:nvSpPr>
          <p:cNvPr id="5" name="Espace réservé du texte 4"/>
          <p:cNvSpPr>
            <a:spLocks noGrp="1"/>
          </p:cNvSpPr>
          <p:nvPr>
            <p:ph type="body" sz="quarter" idx="15"/>
          </p:nvPr>
        </p:nvSpPr>
        <p:spPr>
          <a:xfrm>
            <a:off x="789550" y="249945"/>
            <a:ext cx="5942176" cy="301005"/>
          </a:xfrm>
        </p:spPr>
        <p:txBody>
          <a:bodyPr>
            <a:normAutofit lnSpcReduction="10000"/>
          </a:bodyPr>
          <a:lstStyle/>
          <a:p>
            <a:r>
              <a:rPr lang="fr-FR" dirty="0"/>
              <a:t>Chapitre 3 | </a:t>
            </a:r>
            <a:r>
              <a:rPr lang="fr-FR" dirty="0" smtClean="0"/>
              <a:t>Accompagnement </a:t>
            </a:r>
            <a:r>
              <a:rPr lang="fr-FR" dirty="0"/>
              <a:t>par le SVU - Mission handicap et la DRI</a:t>
            </a:r>
          </a:p>
          <a:p>
            <a:endParaRPr lang="fr-FR" dirty="0"/>
          </a:p>
        </p:txBody>
      </p:sp>
    </p:spTree>
    <p:extLst>
      <p:ext uri="{BB962C8B-B14F-4D97-AF65-F5344CB8AC3E}">
        <p14:creationId xmlns:p14="http://schemas.microsoft.com/office/powerpoint/2010/main" val="3531040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 name="Espace réservé du numéro de diapositive 9"/>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6" name="Espace réservé du pied de page 9"/>
          <p:cNvSpPr>
            <a:spLocks noGrp="1"/>
          </p:cNvSpPr>
          <p:nvPr>
            <p:ph type="ftr" sz="quarter" idx="11"/>
          </p:nvPr>
        </p:nvSpPr>
        <p:spPr>
          <a:xfrm>
            <a:off x="1752600" y="6294655"/>
            <a:ext cx="5410200" cy="2743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5" name="Rectangle 4"/>
          <p:cNvSpPr/>
          <p:nvPr/>
        </p:nvSpPr>
        <p:spPr>
          <a:xfrm>
            <a:off x="330927" y="1537685"/>
            <a:ext cx="8595360" cy="31085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Chapitre 1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 </a:t>
            </a:r>
            <a:r>
              <a:rPr kumimoji="0" lang="fr-FR" sz="3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Définition et statistiques</a:t>
            </a:r>
            <a:endPar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Chapitre 2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Intérêts </a:t>
            </a:r>
            <a:r>
              <a:rPr kumimoji="0" lang="fr-FR" sz="3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freins à la </a:t>
            </a:r>
            <a:r>
              <a:rPr kumimoji="0" lang="fr-FR" sz="3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mobilité</a:t>
            </a:r>
            <a:endPar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Chapitre 3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Accompagnement par le SVU - Mission handicap et la DRI</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white"/>
                </a:solidFill>
                <a:effectLst/>
                <a:uLnTx/>
                <a:uFillTx/>
                <a:latin typeface="Unistra A" panose="02000503030000020000" pitchFamily="2" charset="0"/>
                <a:ea typeface="+mn-ea"/>
                <a:cs typeface="+mn-cs"/>
              </a:rPr>
              <a:t>Chapitre 4 | Les aides financières Erasmus</a:t>
            </a:r>
            <a:r>
              <a:rPr kumimoji="0" lang="fr-FR" sz="3600" b="1" i="0" u="none" strike="noStrike" kern="1200" cap="none" spc="0" normalizeH="0" baseline="0" noProof="0" dirty="0" smtClean="0">
                <a:ln>
                  <a:noFill/>
                </a:ln>
                <a:solidFill>
                  <a:prstClr val="white"/>
                </a:solidFill>
                <a:effectLst/>
                <a:uLnTx/>
                <a:uFillTx/>
                <a:latin typeface="Unistra A" panose="02000503030000020000" pitchFamily="2" charset="0"/>
                <a:ea typeface="+mn-ea"/>
                <a:cs typeface="+mn-cs"/>
              </a:rPr>
              <a:t>+</a:t>
            </a:r>
            <a:endPar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Chapitre 5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Témoignages et liens utiles</a:t>
            </a:r>
          </a:p>
        </p:txBody>
      </p:sp>
    </p:spTree>
    <p:extLst>
      <p:ext uri="{BB962C8B-B14F-4D97-AF65-F5344CB8AC3E}">
        <p14:creationId xmlns:p14="http://schemas.microsoft.com/office/powerpoint/2010/main" val="3702868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020" y="915925"/>
            <a:ext cx="8264908" cy="3954929"/>
          </a:xfrm>
          <a:prstGeom prst="rect">
            <a:avLst/>
          </a:prstGeom>
        </p:spPr>
        <p:txBody>
          <a:bodyPr wrap="square">
            <a:spAutoFit/>
          </a:bodyPr>
          <a:lstStyle/>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Le programme Erasmus+ prévoit différentes bourses / aides financières : </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La bourse de mobilité</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Le complément forfaitaire inclusion</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Le financement </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sur frais réels</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endParaRPr kumimoji="0" lang="fr-FR" sz="2400" b="0" i="0" u="none" strike="noStrike" kern="1200" cap="none" spc="0" normalizeH="0" baseline="0" noProof="0" dirty="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32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a:t>
            </a:r>
            <a:r>
              <a:rPr lang="fr-FR" dirty="0" smtClean="0"/>
              <a:t>4 </a:t>
            </a:r>
            <a:r>
              <a:rPr lang="fr-FR" dirty="0"/>
              <a:t>| </a:t>
            </a:r>
            <a:r>
              <a:rPr lang="fr-FR" dirty="0" smtClean="0"/>
              <a:t>Les aides financières Erasmus+</a:t>
            </a:r>
            <a:endParaRPr lang="fr-FR" dirty="0"/>
          </a:p>
          <a:p>
            <a:endParaRPr lang="fr-FR" dirty="0"/>
          </a:p>
        </p:txBody>
      </p:sp>
      <p:pic>
        <p:nvPicPr>
          <p:cNvPr id="8" name="Image 7"/>
          <p:cNvPicPr>
            <a:picLocks noChangeAspect="1"/>
          </p:cNvPicPr>
          <p:nvPr/>
        </p:nvPicPr>
        <p:blipFill>
          <a:blip r:embed="rId2"/>
          <a:stretch>
            <a:fillRect/>
          </a:stretch>
        </p:blipFill>
        <p:spPr>
          <a:xfrm>
            <a:off x="6217920" y="5514189"/>
            <a:ext cx="2602008" cy="597977"/>
          </a:xfrm>
          <a:prstGeom prst="rect">
            <a:avLst/>
          </a:prstGeom>
        </p:spPr>
      </p:pic>
    </p:spTree>
    <p:extLst>
      <p:ext uri="{BB962C8B-B14F-4D97-AF65-F5344CB8AC3E}">
        <p14:creationId xmlns:p14="http://schemas.microsoft.com/office/powerpoint/2010/main" val="215992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Unistra A"/>
                <a:ea typeface="+mn-ea"/>
              </a:rPr>
              <a:t>Handicap et mobilité internationale : oser partir</a:t>
            </a: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6" name="Rectangle 5"/>
          <p:cNvSpPr/>
          <p:nvPr/>
        </p:nvSpPr>
        <p:spPr>
          <a:xfrm>
            <a:off x="714626" y="1486519"/>
            <a:ext cx="7943344" cy="36830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4000" b="1" i="0" u="none" strike="noStrike" kern="1200" cap="none" spc="0" normalizeH="0" baseline="0" noProof="0" dirty="0" smtClean="0">
                <a:ln>
                  <a:noFill/>
                </a:ln>
                <a:solidFill>
                  <a:prstClr val="white"/>
                </a:solidFill>
                <a:effectLst/>
                <a:uLnTx/>
                <a:uFillTx/>
                <a:latin typeface="Unistra A"/>
                <a:ea typeface="+mn-ea"/>
                <a:cs typeface="Unistra A"/>
              </a:rPr>
              <a:t>Chapitre 1 </a:t>
            </a:r>
            <a:r>
              <a:rPr kumimoji="0" lang="fr-FR" sz="4000" b="0" i="0" u="none" strike="noStrike" kern="1200" cap="none" spc="0" normalizeH="0" baseline="0" noProof="0" dirty="0">
                <a:ln>
                  <a:noFill/>
                </a:ln>
                <a:solidFill>
                  <a:prstClr val="white"/>
                </a:solidFill>
                <a:effectLst/>
                <a:uLnTx/>
                <a:uFillTx/>
                <a:latin typeface="Unistra A"/>
                <a:ea typeface="+mn-ea"/>
                <a:cs typeface="Unistra A"/>
              </a:rPr>
              <a:t>| </a:t>
            </a:r>
            <a:r>
              <a:rPr kumimoji="0" lang="fr-FR" sz="4000" b="0" i="0" u="none" strike="noStrike" kern="1200" cap="none" spc="0" normalizeH="0" baseline="0" noProof="0" dirty="0" smtClean="0">
                <a:ln>
                  <a:noFill/>
                </a:ln>
                <a:solidFill>
                  <a:prstClr val="white"/>
                </a:solidFill>
                <a:effectLst/>
                <a:uLnTx/>
                <a:uFillTx/>
                <a:latin typeface="Unistra A"/>
                <a:ea typeface="+mn-ea"/>
                <a:cs typeface="Unistra A"/>
              </a:rPr>
              <a:t>Définition </a:t>
            </a:r>
            <a:r>
              <a:rPr kumimoji="0" lang="fr-FR" sz="4000" b="0" i="0" u="none" strike="noStrike" kern="1200" cap="none" spc="0" normalizeH="0" baseline="0" noProof="0" dirty="0">
                <a:ln>
                  <a:noFill/>
                </a:ln>
                <a:solidFill>
                  <a:prstClr val="white"/>
                </a:solidFill>
                <a:effectLst/>
                <a:uLnTx/>
                <a:uFillTx/>
                <a:latin typeface="Unistra A"/>
                <a:ea typeface="+mn-ea"/>
                <a:cs typeface="Unistra A"/>
              </a:rPr>
              <a:t>et </a:t>
            </a:r>
            <a:r>
              <a:rPr kumimoji="0" lang="fr-FR" sz="4000" b="0" i="0" u="none" strike="noStrike" kern="1200" cap="none" spc="0" normalizeH="0" baseline="0" noProof="0" dirty="0" smtClean="0">
                <a:ln>
                  <a:noFill/>
                </a:ln>
                <a:solidFill>
                  <a:prstClr val="white"/>
                </a:solidFill>
                <a:effectLst/>
                <a:uLnTx/>
                <a:uFillTx/>
                <a:latin typeface="Unistra A"/>
                <a:ea typeface="+mn-ea"/>
                <a:cs typeface="Unistra A"/>
              </a:rPr>
              <a:t>statistiques</a:t>
            </a:r>
            <a:endParaRPr kumimoji="0" lang="fr-FR" sz="3200" b="1" i="0" u="none" strike="noStrike" kern="1200" cap="none" spc="0" normalizeH="0" baseline="0" noProof="0" dirty="0" smtClean="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2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 Intérêts / freins à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la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mobilité</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3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 Accompagnement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par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le SVU - Mission handicap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et la DRI</a:t>
            </a: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Unistra A"/>
                <a:ea typeface="+mn-ea"/>
                <a:cs typeface="Unistra A"/>
              </a:rPr>
              <a:t>Chapitre 4 </a:t>
            </a: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Les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aides financières Erasmus</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5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Témoignages et liens utiles</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p:txBody>
      </p:sp>
    </p:spTree>
    <p:extLst>
      <p:ext uri="{BB962C8B-B14F-4D97-AF65-F5344CB8AC3E}">
        <p14:creationId xmlns:p14="http://schemas.microsoft.com/office/powerpoint/2010/main" val="261002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456" y="1018562"/>
            <a:ext cx="8572472" cy="3724096"/>
          </a:xfrm>
          <a:prstGeom prst="rect">
            <a:avLst/>
          </a:prstGeom>
        </p:spPr>
        <p:txBody>
          <a:bodyPr wrap="square">
            <a:spAutoFit/>
          </a:bodyPr>
          <a:lstStyle/>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400" b="1" i="0" u="none" strike="noStrike" kern="1200" cap="none" spc="0" normalizeH="0" baseline="0" noProof="0" dirty="0" smtClean="0">
                <a:ln>
                  <a:noFill/>
                </a:ln>
                <a:solidFill>
                  <a:srgbClr val="0070C0"/>
                </a:solidFill>
                <a:effectLst/>
                <a:uLnTx/>
                <a:uFillTx/>
                <a:latin typeface="Unistra A"/>
                <a:ea typeface="+mn-ea"/>
                <a:cs typeface="Unistra A"/>
              </a:rPr>
              <a:t>La bourse de mobilité Erasmus+</a:t>
            </a:r>
          </a:p>
          <a:p>
            <a:pPr marL="909638"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Mobilité Etudes ou Stage : </a:t>
            </a:r>
          </a:p>
          <a:p>
            <a:pPr marL="1238250" marR="0" lvl="0" indent="-342900" algn="l" defTabSz="89535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Bourse mensuelle en fonction du pays de la mobilité</a:t>
            </a:r>
          </a:p>
          <a:p>
            <a:pPr marL="1238250" marR="0" lvl="0" indent="-342900" algn="l" defTabSz="895350" rtl="0" eaLnBrk="1" fontAlgn="auto" latinLnBrk="0" hangingPunct="1">
              <a:lnSpc>
                <a:spcPct val="100000"/>
              </a:lnSpc>
              <a:spcBef>
                <a:spcPts val="600"/>
              </a:spcBef>
              <a:spcAft>
                <a:spcPts val="0"/>
              </a:spcAft>
              <a:buClrTx/>
              <a:buSzPct val="35000"/>
              <a:buFont typeface="Webdings" panose="05030102010509060703" pitchFamily="18" charset="2"/>
              <a:buChar char="="/>
              <a:tabLst>
                <a:tab pos="2328863" algn="l"/>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2022/23 :	bourse Etudes : 210, 270, 330 € / mois</a:t>
            </a:r>
          </a:p>
          <a:p>
            <a:pPr marL="1238250" marR="0" lvl="0" indent="-342900" algn="l" defTabSz="895350" rtl="0" eaLnBrk="1" fontAlgn="auto" latinLnBrk="0" hangingPunct="1">
              <a:lnSpc>
                <a:spcPct val="100000"/>
              </a:lnSpc>
              <a:spcBef>
                <a:spcPts val="600"/>
              </a:spcBef>
              <a:spcAft>
                <a:spcPts val="0"/>
              </a:spcAft>
              <a:buClrTx/>
              <a:buSzPct val="35000"/>
              <a:buFont typeface="Webdings" panose="05030102010509060703" pitchFamily="18" charset="2"/>
              <a:buChar char="="/>
              <a:tabLst>
                <a:tab pos="2328863" algn="l"/>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	</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bourses Stage : 360, 420, 480 € / mois</a:t>
            </a:r>
          </a:p>
          <a:p>
            <a:pPr marL="909638"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Mobilité courte /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Blended</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Intensive Program : 70 € / jours</a:t>
            </a:r>
          </a:p>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32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a:t>
            </a:r>
            <a:r>
              <a:rPr lang="fr-FR" dirty="0" smtClean="0"/>
              <a:t>4 </a:t>
            </a:r>
            <a:r>
              <a:rPr lang="fr-FR" dirty="0"/>
              <a:t>| </a:t>
            </a:r>
            <a:r>
              <a:rPr lang="fr-FR" dirty="0" smtClean="0"/>
              <a:t>Les aides financières Erasmus+</a:t>
            </a:r>
            <a:endParaRPr lang="fr-FR" dirty="0"/>
          </a:p>
          <a:p>
            <a:endParaRPr lang="fr-FR" dirty="0"/>
          </a:p>
        </p:txBody>
      </p:sp>
      <p:pic>
        <p:nvPicPr>
          <p:cNvPr id="3" name="Image 2"/>
          <p:cNvPicPr>
            <a:picLocks noChangeAspect="1"/>
          </p:cNvPicPr>
          <p:nvPr/>
        </p:nvPicPr>
        <p:blipFill>
          <a:blip r:embed="rId2"/>
          <a:stretch>
            <a:fillRect/>
          </a:stretch>
        </p:blipFill>
        <p:spPr>
          <a:xfrm>
            <a:off x="6217920" y="5514189"/>
            <a:ext cx="2602008" cy="597977"/>
          </a:xfrm>
          <a:prstGeom prst="rect">
            <a:avLst/>
          </a:prstGeom>
        </p:spPr>
      </p:pic>
    </p:spTree>
    <p:extLst>
      <p:ext uri="{BB962C8B-B14F-4D97-AF65-F5344CB8AC3E}">
        <p14:creationId xmlns:p14="http://schemas.microsoft.com/office/powerpoint/2010/main" val="1025695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051" y="915924"/>
            <a:ext cx="8334103" cy="3011081"/>
          </a:xfrm>
          <a:prstGeom prst="rect">
            <a:avLst/>
          </a:prstGeom>
        </p:spPr>
        <p:txBody>
          <a:bodyPr wrap="square">
            <a:spAutoFit/>
          </a:bodyPr>
          <a:lstStyle/>
          <a:p>
            <a:pPr marL="457200" marR="0" lvl="0" indent="-457200" algn="just" defTabSz="457200" rtl="0" eaLnBrk="1" fontAlgn="auto" latinLnBrk="0" hangingPunct="1">
              <a:lnSpc>
                <a:spcPct val="100000"/>
              </a:lnSpc>
              <a:spcBef>
                <a:spcPts val="1500"/>
              </a:spcBef>
              <a:spcAft>
                <a:spcPts val="0"/>
              </a:spcAft>
              <a:buClrTx/>
              <a:buSzPct val="35000"/>
              <a:buFont typeface="Wingdings" charset="2"/>
              <a:buChar char="u"/>
              <a:tabLst/>
              <a:defRPr/>
            </a:pP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just" defTabSz="457200" rtl="0" eaLnBrk="1" fontAlgn="auto" latinLnBrk="0" hangingPunct="1">
              <a:lnSpc>
                <a:spcPct val="100000"/>
              </a:lnSpc>
              <a:spcBef>
                <a:spcPts val="150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Le </a:t>
            </a:r>
            <a:r>
              <a:rPr kumimoji="0" lang="fr-FR" sz="2400" b="1" i="0" u="none" strike="noStrike" kern="1200" cap="none" spc="0" normalizeH="0" baseline="0" noProof="0" dirty="0">
                <a:ln>
                  <a:noFill/>
                </a:ln>
                <a:solidFill>
                  <a:srgbClr val="0070C0"/>
                </a:solidFill>
                <a:effectLst/>
                <a:uLnTx/>
                <a:uFillTx/>
                <a:latin typeface="Unistra A"/>
                <a:ea typeface="+mn-ea"/>
                <a:cs typeface="Unistra A"/>
              </a:rPr>
              <a:t>complément financier « soutien pour l’Inclusion </a:t>
            </a:r>
            <a:r>
              <a:rPr kumimoji="0" lang="fr-FR" sz="2400" b="1" i="0" u="none" strike="noStrike" kern="1200" cap="none" spc="0" normalizeH="0" baseline="0" noProof="0" dirty="0" smtClean="0">
                <a:ln>
                  <a:noFill/>
                </a:ln>
                <a:solidFill>
                  <a:srgbClr val="0070C0"/>
                </a:solidFill>
                <a:effectLst/>
                <a:uLnTx/>
                <a:uFillTx/>
                <a:latin typeface="Unistra A"/>
                <a:ea typeface="+mn-ea"/>
                <a:cs typeface="Unistra A"/>
              </a:rPr>
              <a:t>» </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pour </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favoriser l’égalité des chances au bénéfice des personnes ayant moins d’opportunités en raison de leur milieu social, économique, culturel, de leur handicap, de leur origine ou encore de leur lieu de vie (zones enclavées ou ultrapériphériques). </a:t>
            </a:r>
            <a:endParaRPr kumimoji="0" lang="fr-FR" sz="2400" b="0" i="0" u="none" strike="noStrike" kern="1200" cap="none" spc="0" normalizeH="0" baseline="0" noProof="0" dirty="0">
              <a:ln>
                <a:noFill/>
              </a:ln>
              <a:solidFill>
                <a:prstClr val="black"/>
              </a:solidFill>
              <a:effectLst/>
              <a:uLnTx/>
              <a:uFillTx/>
              <a:latin typeface="Unistra A"/>
              <a:ea typeface="+mn-ea"/>
              <a:cs typeface="Unistra A"/>
            </a:endParaRPr>
          </a:p>
          <a:p>
            <a:pPr marL="452438" marR="0" lvl="0" indent="0" algn="just" defTabSz="457200" rtl="0" eaLnBrk="1" fontAlgn="auto" latinLnBrk="0" hangingPunct="1">
              <a:lnSpc>
                <a:spcPct val="100000"/>
              </a:lnSpc>
              <a:spcBef>
                <a:spcPts val="1125"/>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Nouveau dispositif dans le cadre de la </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programmation 2021-27 </a:t>
            </a: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4</a:t>
            </a:r>
            <a:r>
              <a:rPr lang="fr-FR" dirty="0" smtClean="0"/>
              <a:t> </a:t>
            </a:r>
            <a:r>
              <a:rPr lang="fr-FR" dirty="0"/>
              <a:t>| </a:t>
            </a:r>
            <a:r>
              <a:rPr lang="fr-FR" dirty="0" smtClean="0"/>
              <a:t>Les aides financières Erasmus+</a:t>
            </a:r>
            <a:endParaRPr lang="fr-FR" dirty="0"/>
          </a:p>
          <a:p>
            <a:endParaRPr lang="fr-FR" dirty="0"/>
          </a:p>
        </p:txBody>
      </p:sp>
      <p:pic>
        <p:nvPicPr>
          <p:cNvPr id="6" name="Image 5"/>
          <p:cNvPicPr>
            <a:picLocks noChangeAspect="1"/>
          </p:cNvPicPr>
          <p:nvPr/>
        </p:nvPicPr>
        <p:blipFill>
          <a:blip r:embed="rId2"/>
          <a:stretch>
            <a:fillRect/>
          </a:stretch>
        </p:blipFill>
        <p:spPr>
          <a:xfrm>
            <a:off x="6217920" y="5514189"/>
            <a:ext cx="2602008" cy="597977"/>
          </a:xfrm>
          <a:prstGeom prst="rect">
            <a:avLst/>
          </a:prstGeom>
        </p:spPr>
      </p:pic>
    </p:spTree>
    <p:extLst>
      <p:ext uri="{BB962C8B-B14F-4D97-AF65-F5344CB8AC3E}">
        <p14:creationId xmlns:p14="http://schemas.microsoft.com/office/powerpoint/2010/main" val="76008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144" y="939720"/>
            <a:ext cx="7158578" cy="461665"/>
          </a:xfrm>
          <a:prstGeom prst="rect">
            <a:avLst/>
          </a:prstGeom>
        </p:spPr>
        <p:txBody>
          <a:bodyPr wrap="square">
            <a:spAutoFit/>
          </a:bodyPr>
          <a:lstStyle/>
          <a:p>
            <a:pPr marL="0" marR="0" lvl="0" indent="0" algn="just" defTabSz="457200" rtl="0" eaLnBrk="1" fontAlgn="auto" latinLnBrk="0" hangingPunct="1">
              <a:lnSpc>
                <a:spcPct val="100000"/>
              </a:lnSpc>
              <a:spcBef>
                <a:spcPts val="1125"/>
              </a:spcBef>
              <a:spcAft>
                <a:spcPts val="0"/>
              </a:spcAft>
              <a:buClrTx/>
              <a:buSzPct val="35000"/>
              <a:buFontTx/>
              <a:buNone/>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Critères pris en compte (</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Bulletin officiel n°16 du 22 avril 2021)</a:t>
            </a:r>
            <a:endParaRPr kumimoji="0" lang="fr-FR" sz="4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D"/>
                <a:ea typeface="+mn-ea"/>
                <a:cs typeface="Unistra D"/>
              </a:rPr>
              <a:t>Compléments financiers Transports écoresponsables et Inclusion Erasmus+</a:t>
            </a: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5" name="Espace réservé du texte 4"/>
          <p:cNvSpPr>
            <a:spLocks noGrp="1"/>
          </p:cNvSpPr>
          <p:nvPr>
            <p:ph type="body" sz="quarter" idx="14"/>
          </p:nvPr>
        </p:nvSpPr>
        <p:spPr>
          <a:xfrm>
            <a:off x="771351" y="607125"/>
            <a:ext cx="7372698" cy="904760"/>
          </a:xfrm>
        </p:spPr>
        <p:txBody>
          <a:bodyPr>
            <a:noAutofit/>
          </a:bodyPr>
          <a:lstStyle/>
          <a:p>
            <a:pPr marL="457200" indent="-457200" algn="just">
              <a:spcBef>
                <a:spcPts val="1500"/>
              </a:spcBef>
              <a:buSzPct val="35000"/>
              <a:buFont typeface="Wingdings" charset="2"/>
              <a:buChar char="u"/>
              <a:defRPr/>
            </a:pPr>
            <a:r>
              <a:rPr lang="fr-FR" b="1" dirty="0"/>
              <a:t>Le</a:t>
            </a:r>
            <a:r>
              <a:rPr lang="fr-FR" dirty="0"/>
              <a:t> </a:t>
            </a:r>
            <a:r>
              <a:rPr lang="fr-FR" b="1" dirty="0"/>
              <a:t>complément financier « soutien pour l’Inclusion » </a:t>
            </a:r>
          </a:p>
        </p:txBody>
      </p:sp>
      <p:sp>
        <p:nvSpPr>
          <p:cNvPr id="3" name="Espace réservé du texte 2"/>
          <p:cNvSpPr>
            <a:spLocks noGrp="1"/>
          </p:cNvSpPr>
          <p:nvPr>
            <p:ph type="body" sz="quarter" idx="15"/>
          </p:nvPr>
        </p:nvSpPr>
        <p:spPr/>
        <p:txBody>
          <a:bodyPr>
            <a:normAutofit lnSpcReduction="10000"/>
          </a:bodyPr>
          <a:lstStyle/>
          <a:p>
            <a:r>
              <a:rPr lang="fr-FR" dirty="0"/>
              <a:t>Chapitre 4 | Les aides financières Erasmus+</a:t>
            </a:r>
          </a:p>
          <a:p>
            <a:endParaRPr lang="fr-FR" dirty="0"/>
          </a:p>
        </p:txBody>
      </p:sp>
      <p:graphicFrame>
        <p:nvGraphicFramePr>
          <p:cNvPr id="7" name="Tableau 6"/>
          <p:cNvGraphicFramePr>
            <a:graphicFrameLocks noGrp="1"/>
          </p:cNvGraphicFramePr>
          <p:nvPr>
            <p:extLst/>
          </p:nvPr>
        </p:nvGraphicFramePr>
        <p:xfrm>
          <a:off x="451469" y="1401385"/>
          <a:ext cx="8012462" cy="4868059"/>
        </p:xfrm>
        <a:graphic>
          <a:graphicData uri="http://schemas.openxmlformats.org/drawingml/2006/table">
            <a:tbl>
              <a:tblPr firstRow="1" bandRow="1">
                <a:tableStyleId>{5940675A-B579-460E-94D1-54222C63F5DA}</a:tableStyleId>
              </a:tblPr>
              <a:tblGrid>
                <a:gridCol w="4664380">
                  <a:extLst>
                    <a:ext uri="{9D8B030D-6E8A-4147-A177-3AD203B41FA5}">
                      <a16:colId xmlns:a16="http://schemas.microsoft.com/office/drawing/2014/main" val="1970886883"/>
                    </a:ext>
                  </a:extLst>
                </a:gridCol>
                <a:gridCol w="3348082">
                  <a:extLst>
                    <a:ext uri="{9D8B030D-6E8A-4147-A177-3AD203B41FA5}">
                      <a16:colId xmlns:a16="http://schemas.microsoft.com/office/drawing/2014/main" val="575986602"/>
                    </a:ext>
                  </a:extLst>
                </a:gridCol>
              </a:tblGrid>
              <a:tr h="335773">
                <a:tc>
                  <a:txBody>
                    <a:bodyPr/>
                    <a:lstStyle/>
                    <a:p>
                      <a:pPr algn="ctr"/>
                      <a:r>
                        <a:rPr lang="fr-FR" sz="1600" b="1" dirty="0" smtClean="0">
                          <a:effectLst/>
                          <a:latin typeface="Unistra A" panose="02000503030000020000" pitchFamily="2" charset="0"/>
                        </a:rPr>
                        <a:t>Critères</a:t>
                      </a:r>
                      <a:endParaRPr lang="fr-FR" sz="1600" b="1" dirty="0">
                        <a:latin typeface="Unistra A" panose="02000503030000020000" pitchFamily="2" charset="0"/>
                      </a:endParaRPr>
                    </a:p>
                  </a:txBody>
                  <a:tcPr marL="68580" marR="68580" marT="34290" marB="34290"/>
                </a:tc>
                <a:tc>
                  <a:txBody>
                    <a:bodyPr/>
                    <a:lstStyle/>
                    <a:p>
                      <a:pPr algn="ctr"/>
                      <a:r>
                        <a:rPr lang="fr-FR" sz="1600" b="1" dirty="0" smtClean="0">
                          <a:effectLst/>
                          <a:latin typeface="Unistra A" panose="02000503030000020000" pitchFamily="2" charset="0"/>
                        </a:rPr>
                        <a:t>Justificatifs</a:t>
                      </a:r>
                      <a:endParaRPr lang="fr-FR" sz="1600" b="1" dirty="0">
                        <a:latin typeface="Unistra A" panose="02000503030000020000" pitchFamily="2" charset="0"/>
                      </a:endParaRPr>
                    </a:p>
                  </a:txBody>
                  <a:tcPr marL="68580" marR="68580" marT="34290" marB="34290"/>
                </a:tc>
                <a:extLst>
                  <a:ext uri="{0D108BD9-81ED-4DB2-BD59-A6C34878D82A}">
                    <a16:rowId xmlns:a16="http://schemas.microsoft.com/office/drawing/2014/main" val="2416805664"/>
                  </a:ext>
                </a:extLst>
              </a:tr>
              <a:tr h="95940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b="1" dirty="0" smtClean="0">
                          <a:solidFill>
                            <a:srgbClr val="3F3FFF"/>
                          </a:solidFill>
                          <a:effectLst/>
                          <a:latin typeface="Unistra A" panose="02000503030000020000" pitchFamily="2" charset="0"/>
                        </a:rPr>
                        <a:t>Personne en situation de handicap ou d’affection longue durée (ALD)</a:t>
                      </a:r>
                      <a:endParaRPr lang="fr-FR" sz="1800" b="1" dirty="0" smtClean="0">
                        <a:solidFill>
                          <a:srgbClr val="3F3FFF"/>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34290" marB="34290"/>
                </a:tc>
                <a:tc>
                  <a:txBody>
                    <a:bodyPr/>
                    <a:lstStyle/>
                    <a:p>
                      <a:pPr algn="just"/>
                      <a:r>
                        <a:rPr lang="fr-FR" sz="1800" b="1" dirty="0" smtClean="0">
                          <a:solidFill>
                            <a:srgbClr val="3F3FFF"/>
                          </a:solidFill>
                          <a:effectLst/>
                          <a:latin typeface="Unistra A" panose="02000503030000020000" pitchFamily="2" charset="0"/>
                        </a:rPr>
                        <a:t>Attestation de décision MDPH ou attestation de maladie longue durée ou carte invalidité, </a:t>
                      </a:r>
                      <a:r>
                        <a:rPr lang="fr-FR" sz="1800" b="1" dirty="0" err="1" smtClean="0">
                          <a:solidFill>
                            <a:srgbClr val="3F3FFF"/>
                          </a:solidFill>
                          <a:effectLst/>
                          <a:latin typeface="Unistra A" panose="02000503030000020000" pitchFamily="2" charset="0"/>
                        </a:rPr>
                        <a:t>etc</a:t>
                      </a:r>
                      <a:endParaRPr lang="fr-FR" sz="1800" b="1" dirty="0">
                        <a:solidFill>
                          <a:srgbClr val="3F3FFF"/>
                        </a:solidFill>
                        <a:latin typeface="Unistra A" panose="02000503030000020000" pitchFamily="2" charset="0"/>
                      </a:endParaRPr>
                    </a:p>
                  </a:txBody>
                  <a:tcPr marL="68580" marR="68580" marT="34290" marB="34290"/>
                </a:tc>
                <a:extLst>
                  <a:ext uri="{0D108BD9-81ED-4DB2-BD59-A6C34878D82A}">
                    <a16:rowId xmlns:a16="http://schemas.microsoft.com/office/drawing/2014/main" val="4066333599"/>
                  </a:ext>
                </a:extLst>
              </a:tr>
              <a:tr h="66335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smtClean="0">
                          <a:effectLst/>
                          <a:latin typeface="Unistra A" panose="02000503030000020000" pitchFamily="2" charset="0"/>
                        </a:rPr>
                        <a:t>Boursier de l’Enseignement Supérieur sur critères sociaux échelons 6 et 7</a:t>
                      </a:r>
                      <a:endParaRPr lang="fr-FR" sz="1800" dirty="0" smtClean="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34290" marB="34290"/>
                </a:tc>
                <a:tc>
                  <a:txBody>
                    <a:bodyPr/>
                    <a:lstStyle/>
                    <a:p>
                      <a:pPr algn="just"/>
                      <a:r>
                        <a:rPr lang="fr-FR" sz="1800" dirty="0" smtClean="0">
                          <a:effectLst/>
                          <a:latin typeface="Unistra A" panose="02000503030000020000" pitchFamily="2" charset="0"/>
                        </a:rPr>
                        <a:t>Notification d’attribution de bourse</a:t>
                      </a:r>
                      <a:endParaRPr lang="fr-FR" sz="1800" dirty="0">
                        <a:latin typeface="Unistra A" panose="02000503030000020000" pitchFamily="2" charset="0"/>
                      </a:endParaRPr>
                    </a:p>
                  </a:txBody>
                  <a:tcPr marL="68580" marR="68580" marT="34290" marB="34290"/>
                </a:tc>
                <a:extLst>
                  <a:ext uri="{0D108BD9-81ED-4DB2-BD59-A6C34878D82A}">
                    <a16:rowId xmlns:a16="http://schemas.microsoft.com/office/drawing/2014/main" val="1981939112"/>
                  </a:ext>
                </a:extLst>
              </a:tr>
              <a:tr h="66335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smtClean="0">
                          <a:effectLst/>
                          <a:latin typeface="Unistra A" panose="02000503030000020000" pitchFamily="2" charset="0"/>
                        </a:rPr>
                        <a:t>Personne appartenant à un foyer dont le quotient familial CAF est inférieur ou égal à 551 €.</a:t>
                      </a:r>
                      <a:endParaRPr lang="fr-FR" sz="1800" dirty="0" smtClean="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34290" marB="3429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smtClean="0">
                          <a:effectLst/>
                          <a:latin typeface="Unistra A" panose="02000503030000020000" pitchFamily="2" charset="0"/>
                        </a:rPr>
                        <a:t>Attestation CAF de quotient familial </a:t>
                      </a:r>
                      <a:endParaRPr lang="fr-FR" sz="1800" dirty="0" smtClean="0">
                        <a:solidFill>
                          <a:srgbClr val="000000"/>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2811235041"/>
                  </a:ext>
                </a:extLst>
              </a:tr>
              <a:tr h="1335450">
                <a:tc>
                  <a:txBody>
                    <a:bodyPr/>
                    <a:lstStyle/>
                    <a:p>
                      <a:pPr algn="just">
                        <a:lnSpc>
                          <a:spcPct val="107000"/>
                        </a:lnSpc>
                        <a:spcAft>
                          <a:spcPts val="0"/>
                        </a:spcAft>
                      </a:pPr>
                      <a:r>
                        <a:rPr lang="fr-FR" sz="1800" dirty="0" smtClean="0">
                          <a:solidFill>
                            <a:schemeClr val="tx1"/>
                          </a:solidFill>
                          <a:effectLst/>
                          <a:latin typeface="Unistra A" panose="02000503030000020000" pitchFamily="2" charset="0"/>
                        </a:rPr>
                        <a:t>Personne habitant une commune classée zone de revitalisation rurale (ZRR) –&gt; adresse permanente</a:t>
                      </a:r>
                    </a:p>
                    <a:p>
                      <a:pPr algn="just">
                        <a:lnSpc>
                          <a:spcPct val="107000"/>
                        </a:lnSpc>
                        <a:spcAft>
                          <a:spcPts val="0"/>
                        </a:spcAft>
                      </a:pPr>
                      <a:r>
                        <a:rPr lang="fr-FR" sz="1800" i="1" kern="1200" dirty="0" smtClean="0">
                          <a:solidFill>
                            <a:schemeClr val="tx1"/>
                          </a:solidFill>
                          <a:effectLst/>
                          <a:latin typeface="Unistra A" panose="02000503030000020000" pitchFamily="2" charset="0"/>
                          <a:ea typeface="+mn-ea"/>
                          <a:cs typeface="+mn-cs"/>
                        </a:rPr>
                        <a:t>(www.observatoire-des-territoires.gouv.fr/zonage-de-politiques-publiques avec le nom de la commune)</a:t>
                      </a:r>
                    </a:p>
                  </a:txBody>
                  <a:tcPr marL="68580" marR="68580" marT="34290" marB="34290">
                    <a:noFill/>
                  </a:tcPr>
                </a:tc>
                <a:tc rowSpan="2">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dirty="0" smtClean="0">
                          <a:effectLst/>
                          <a:latin typeface="Unistra A" panose="02000503030000020000" pitchFamily="2" charset="0"/>
                        </a:rPr>
                        <a:t>Attestation de domicile (facture d'énergie, d'eau, assurance habitation). Si le nom du participant ne figure pas sur l’attestation de domicile, cette-ci est à compléter par une attestation sur l’honneur au nom de l’hébergeant. </a:t>
                      </a:r>
                      <a:endParaRPr lang="fr-FR" sz="1800" dirty="0" smtClean="0">
                        <a:solidFill>
                          <a:srgbClr val="000000"/>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val="781285202"/>
                  </a:ext>
                </a:extLst>
              </a:tr>
              <a:tr h="878266">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kern="1200" dirty="0" smtClean="0">
                          <a:solidFill>
                            <a:schemeClr val="tx1"/>
                          </a:solidFill>
                          <a:effectLst/>
                          <a:latin typeface="Unistra A" panose="02000503030000020000" pitchFamily="2" charset="0"/>
                          <a:ea typeface="+mn-ea"/>
                          <a:cs typeface="+mn-cs"/>
                        </a:rPr>
                        <a:t>Personne habitant à une adresse classée Quartiers Prioritaires de la Ville –&gt; adresse permanente</a:t>
                      </a:r>
                    </a:p>
                    <a:p>
                      <a:pPr algn="just">
                        <a:lnSpc>
                          <a:spcPct val="107000"/>
                        </a:lnSpc>
                        <a:spcAft>
                          <a:spcPts val="0"/>
                        </a:spcAft>
                      </a:pPr>
                      <a:r>
                        <a:rPr lang="fr-FR" sz="1800" i="1" kern="1200" dirty="0" smtClean="0">
                          <a:solidFill>
                            <a:schemeClr val="tx1"/>
                          </a:solidFill>
                          <a:effectLst/>
                          <a:latin typeface="Unistra A" panose="02000503030000020000" pitchFamily="2" charset="0"/>
                          <a:ea typeface="+mn-ea"/>
                          <a:cs typeface="+mn-cs"/>
                        </a:rPr>
                        <a:t>(https://sig.ville.gouv.fr/ avec l’adresse complète)</a:t>
                      </a:r>
                    </a:p>
                  </a:txBody>
                  <a:tcPr marL="68580" marR="68580" marT="34290" marB="34290"/>
                </a:tc>
                <a:tc vMerge="1">
                  <a:txBody>
                    <a:bodyPr/>
                    <a:lstStyle/>
                    <a:p>
                      <a:endParaRPr lang="fr-FR" dirty="0"/>
                    </a:p>
                  </a:txBody>
                  <a:tcPr/>
                </a:tc>
                <a:extLst>
                  <a:ext uri="{0D108BD9-81ED-4DB2-BD59-A6C34878D82A}">
                    <a16:rowId xmlns:a16="http://schemas.microsoft.com/office/drawing/2014/main" val="2337758020"/>
                  </a:ext>
                </a:extLst>
              </a:tr>
            </a:tbl>
          </a:graphicData>
        </a:graphic>
      </p:graphicFrame>
      <p:pic>
        <p:nvPicPr>
          <p:cNvPr id="8" name="Image 7"/>
          <p:cNvPicPr>
            <a:picLocks noChangeAspect="1"/>
          </p:cNvPicPr>
          <p:nvPr/>
        </p:nvPicPr>
        <p:blipFill>
          <a:blip r:embed="rId2"/>
          <a:stretch>
            <a:fillRect/>
          </a:stretch>
        </p:blipFill>
        <p:spPr>
          <a:xfrm>
            <a:off x="6515420" y="52040"/>
            <a:ext cx="2447108" cy="597977"/>
          </a:xfrm>
          <a:prstGeom prst="rect">
            <a:avLst/>
          </a:prstGeom>
        </p:spPr>
      </p:pic>
    </p:spTree>
    <p:extLst>
      <p:ext uri="{BB962C8B-B14F-4D97-AF65-F5344CB8AC3E}">
        <p14:creationId xmlns:p14="http://schemas.microsoft.com/office/powerpoint/2010/main" val="1770947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020" y="915926"/>
            <a:ext cx="8146406" cy="5078313"/>
          </a:xfrm>
          <a:prstGeom prst="rect">
            <a:avLst/>
          </a:prstGeom>
        </p:spPr>
        <p:txBody>
          <a:bodyPr wrap="square">
            <a:spAutoFit/>
          </a:bodyPr>
          <a:lstStyle/>
          <a:p>
            <a:pPr marL="457200" marR="0" lvl="0" indent="-457200" algn="just" defTabSz="457200" rtl="0" eaLnBrk="1" fontAlgn="auto" latinLnBrk="0" hangingPunct="1">
              <a:lnSpc>
                <a:spcPct val="100000"/>
              </a:lnSpc>
              <a:spcBef>
                <a:spcPts val="1500"/>
              </a:spcBef>
              <a:spcAft>
                <a:spcPts val="0"/>
              </a:spcAft>
              <a:buClrTx/>
              <a:buSzPct val="35000"/>
              <a:buFont typeface="Wingdings" charset="2"/>
              <a:buChar char="u"/>
              <a:tabLst/>
              <a:defRPr/>
            </a:pPr>
            <a:endParaRPr kumimoji="0" lang="fr-FR" sz="22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just" defTabSz="457200" rtl="0" eaLnBrk="1" fontAlgn="auto" latinLnBrk="0" hangingPunct="1">
              <a:lnSpc>
                <a:spcPct val="100000"/>
              </a:lnSpc>
              <a:spcBef>
                <a:spcPts val="1500"/>
              </a:spcBef>
              <a:spcAft>
                <a:spcPts val="0"/>
              </a:spcAft>
              <a:buClrTx/>
              <a:buSzPct val="35000"/>
              <a:buFontTx/>
              <a:buNone/>
              <a:tabLst/>
              <a:defRPr/>
            </a:pP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Le </a:t>
            </a:r>
            <a:r>
              <a:rPr kumimoji="0" lang="fr-FR" sz="2200" b="1" i="0" u="none" strike="noStrike" kern="1200" cap="none" spc="0" normalizeH="0" baseline="0" noProof="0" dirty="0">
                <a:ln>
                  <a:noFill/>
                </a:ln>
                <a:solidFill>
                  <a:srgbClr val="0070C0"/>
                </a:solidFill>
                <a:effectLst/>
                <a:uLnTx/>
                <a:uFillTx/>
                <a:latin typeface="Unistra A"/>
                <a:ea typeface="+mn-ea"/>
                <a:cs typeface="Unistra A"/>
              </a:rPr>
              <a:t>complément financier « soutien pour l’Inclusion</a:t>
            </a:r>
            <a:r>
              <a:rPr kumimoji="0" lang="fr-FR" sz="2200" b="1" i="0" u="none" strike="noStrike" kern="1200" cap="none" spc="0" normalizeH="0" baseline="0" noProof="0" dirty="0">
                <a:ln>
                  <a:noFill/>
                </a:ln>
                <a:solidFill>
                  <a:prstClr val="black"/>
                </a:solidFill>
                <a:effectLst/>
                <a:uLnTx/>
                <a:uFillTx/>
                <a:latin typeface="Unistra A"/>
                <a:ea typeface="+mn-ea"/>
                <a:cs typeface="Unistra A"/>
              </a:rPr>
              <a:t> </a:t>
            </a: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 </a:t>
            </a:r>
          </a:p>
          <a:p>
            <a:pPr marL="0" marR="0" lvl="0" indent="0" algn="just" defTabSz="457200" rtl="0" eaLnBrk="1" fontAlgn="auto" latinLnBrk="0" hangingPunct="1">
              <a:lnSpc>
                <a:spcPct val="100000"/>
              </a:lnSpc>
              <a:spcBef>
                <a:spcPts val="1500"/>
              </a:spcBef>
              <a:spcAft>
                <a:spcPts val="0"/>
              </a:spcAft>
              <a:buClrTx/>
              <a:buSzPct val="35000"/>
              <a:buFontTx/>
              <a:buNone/>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Montants</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 :</a:t>
            </a:r>
          </a:p>
          <a:p>
            <a:pPr marL="342900" marR="0" lvl="0" indent="-3429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Mobilités </a:t>
            </a:r>
            <a:r>
              <a:rPr kumimoji="0" lang="fr-FR" sz="2200" b="1"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longues : </a:t>
            </a:r>
            <a:endPar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endParaRPr>
          </a:p>
          <a:p>
            <a:pPr marL="800100" marR="0" lvl="1" indent="-3429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250 </a:t>
            </a:r>
            <a:r>
              <a:rPr kumimoji="0" lang="fr-FR" sz="2200" b="1"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 mois</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attribué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sur la 	même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durée que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la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bourse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de mobilité Erasmus+</a:t>
            </a: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a:p>
            <a:pPr marL="342900" marR="0" lvl="0" indent="-342900" algn="just"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Mobilités </a:t>
            </a:r>
            <a:r>
              <a:rPr kumimoji="0" lang="fr-FR" sz="2200" b="1"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courtes : </a:t>
            </a:r>
            <a:endPar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endParaRPr>
          </a:p>
          <a:p>
            <a:pPr marL="795338" marR="0" lvl="0" indent="-3429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    Forfait de 100 €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si durée ≤ 14 jours</a:t>
            </a:r>
          </a:p>
          <a:p>
            <a:pPr marL="795338" marR="0" lvl="0" indent="-3429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    Forfait </a:t>
            </a:r>
            <a:r>
              <a:rPr kumimoji="0" lang="fr-FR" sz="2200" b="1"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de 150 €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si durée &gt; 14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jours</a:t>
            </a:r>
          </a:p>
          <a:p>
            <a:pPr marL="452438" marR="0" lvl="0" indent="0" algn="just" defTabSz="457200" rtl="0" eaLnBrk="1" fontAlgn="auto" latinLnBrk="0" hangingPunct="1">
              <a:lnSpc>
                <a:spcPct val="100000"/>
              </a:lnSpc>
              <a:spcBef>
                <a:spcPts val="0"/>
              </a:spcBef>
              <a:spcAft>
                <a:spcPts val="0"/>
              </a:spcAft>
              <a:buClrTx/>
              <a:buSzPct val="35000"/>
              <a:buFontTx/>
              <a:buNone/>
              <a:tabLst/>
              <a:defRPr/>
            </a:pP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a:p>
            <a:pPr marL="452438" marR="0" lvl="0" indent="0" algn="just" defTabSz="457200" rtl="0" eaLnBrk="1" fontAlgn="auto" latinLnBrk="0" hangingPunct="1">
              <a:lnSpc>
                <a:spcPct val="100000"/>
              </a:lnSpc>
              <a:spcBef>
                <a:spcPts val="0"/>
              </a:spcBef>
              <a:spcAft>
                <a:spcPts val="0"/>
              </a:spcAft>
              <a:buClrTx/>
              <a:buSzPct val="35000"/>
              <a:buFontTx/>
              <a:buNone/>
              <a:tabLst/>
              <a:defRPr/>
            </a:pP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32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4</a:t>
            </a:r>
            <a:r>
              <a:rPr lang="fr-FR" dirty="0" smtClean="0"/>
              <a:t> </a:t>
            </a:r>
            <a:r>
              <a:rPr lang="fr-FR" dirty="0"/>
              <a:t>| </a:t>
            </a:r>
            <a:r>
              <a:rPr lang="fr-FR" dirty="0" smtClean="0"/>
              <a:t>Les aides financières Erasmus+</a:t>
            </a:r>
            <a:endParaRPr lang="fr-FR" dirty="0"/>
          </a:p>
          <a:p>
            <a:endParaRPr lang="fr-FR" dirty="0"/>
          </a:p>
        </p:txBody>
      </p:sp>
      <p:pic>
        <p:nvPicPr>
          <p:cNvPr id="6" name="Image 5"/>
          <p:cNvPicPr>
            <a:picLocks noChangeAspect="1"/>
          </p:cNvPicPr>
          <p:nvPr/>
        </p:nvPicPr>
        <p:blipFill>
          <a:blip r:embed="rId2"/>
          <a:stretch>
            <a:fillRect/>
          </a:stretch>
        </p:blipFill>
        <p:spPr>
          <a:xfrm>
            <a:off x="6217920" y="5514189"/>
            <a:ext cx="2602008" cy="597977"/>
          </a:xfrm>
          <a:prstGeom prst="rect">
            <a:avLst/>
          </a:prstGeom>
        </p:spPr>
      </p:pic>
    </p:spTree>
    <p:extLst>
      <p:ext uri="{BB962C8B-B14F-4D97-AF65-F5344CB8AC3E}">
        <p14:creationId xmlns:p14="http://schemas.microsoft.com/office/powerpoint/2010/main" val="3090021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97" y="781172"/>
            <a:ext cx="8477892" cy="5224507"/>
          </a:xfrm>
          <a:prstGeom prst="rect">
            <a:avLst/>
          </a:prstGeom>
        </p:spPr>
        <p:txBody>
          <a:bodyPr wrap="square">
            <a:spAutoFit/>
          </a:bodyPr>
          <a:lstStyle/>
          <a:p>
            <a:pPr marL="457200" marR="0" lvl="0" indent="-457200" algn="l" defTabSz="457200" rtl="0" eaLnBrk="1" fontAlgn="auto" latinLnBrk="0" hangingPunct="1">
              <a:lnSpc>
                <a:spcPct val="100000"/>
              </a:lnSpc>
              <a:spcBef>
                <a:spcPts val="1500"/>
              </a:spcBef>
              <a:spcAft>
                <a:spcPts val="0"/>
              </a:spcAft>
              <a:buClrTx/>
              <a:buSzPct val="35000"/>
              <a:buFont typeface="Wingdings" charset="2"/>
              <a:buChar char="u"/>
              <a:tabLst/>
              <a:defRPr/>
            </a:pPr>
            <a:endParaRPr kumimoji="0" lang="fr-FR" sz="22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Le </a:t>
            </a:r>
            <a:r>
              <a:rPr kumimoji="0" lang="fr-FR" sz="2200" b="1" i="0" u="none" strike="noStrike" kern="1200" cap="none" spc="0" normalizeH="0" baseline="0" noProof="0" dirty="0">
                <a:ln>
                  <a:noFill/>
                </a:ln>
                <a:solidFill>
                  <a:srgbClr val="0070C0"/>
                </a:solidFill>
                <a:effectLst/>
                <a:uLnTx/>
                <a:uFillTx/>
                <a:latin typeface="Unistra A"/>
                <a:ea typeface="+mn-ea"/>
                <a:cs typeface="Unistra A"/>
              </a:rPr>
              <a:t>financement sur frais </a:t>
            </a:r>
            <a:r>
              <a:rPr kumimoji="0" lang="fr-FR" sz="2200" b="1" i="0" u="none" strike="noStrike" kern="1200" cap="none" spc="0" normalizeH="0" baseline="0" noProof="0" dirty="0" smtClean="0">
                <a:ln>
                  <a:noFill/>
                </a:ln>
                <a:solidFill>
                  <a:srgbClr val="0070C0"/>
                </a:solidFill>
                <a:effectLst/>
                <a:uLnTx/>
                <a:uFillTx/>
                <a:latin typeface="Unistra A"/>
                <a:ea typeface="+mn-ea"/>
                <a:cs typeface="Unistra A"/>
              </a:rPr>
              <a:t>réels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des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dépenses et/ou surcoûts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liés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à la mobilité d</a:t>
            </a:r>
            <a:r>
              <a:rPr kumimoji="0" lang="fr-FR" sz="2200" b="0" i="0" u="none" strike="noStrike" kern="1200" cap="none" spc="0" normalizeH="0" baseline="0" noProof="0" dirty="0">
                <a:ln>
                  <a:noFill/>
                </a:ln>
                <a:solidFill>
                  <a:prstClr val="black"/>
                </a:solidFill>
                <a:effectLst/>
                <a:uLnTx/>
                <a:uFillTx/>
                <a:latin typeface="Unistra A"/>
                <a:ea typeface="+mn-ea"/>
                <a:cs typeface="Unistra A"/>
              </a:rPr>
              <a:t>es </a:t>
            </a:r>
            <a:r>
              <a:rPr kumimoji="0" lang="fr-FR" sz="22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étudiants </a:t>
            </a:r>
            <a:r>
              <a:rPr kumimoji="0" lang="fr-FR" sz="2200" b="1"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en situation de handicap, d’affection longue durée ou un autre motif justifié susceptible d’entraver la réalisation de la mobilité</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p>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	-&gt; Seront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examinées en priorité les demandes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concernant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les situations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  liées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à un handicap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ou à une affection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de longue durée (ALD). </a:t>
            </a:r>
            <a:endPar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endPar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-&gt; Concerne toutes les mobilités Etudes et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Stage</a:t>
            </a: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-&gt; Dossier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à monter et à déposer au moins 1 mois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avant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le début de la mobilité.</a:t>
            </a:r>
          </a:p>
          <a:p>
            <a:pPr marL="719138" marR="0" lvl="0" indent="-719138" algn="just" defTabSz="457200" rtl="0" eaLnBrk="1" fontAlgn="auto" latinLnBrk="0" hangingPunct="1">
              <a:lnSpc>
                <a:spcPct val="100000"/>
              </a:lnSpc>
              <a:spcBef>
                <a:spcPts val="0"/>
              </a:spcBef>
              <a:spcAft>
                <a:spcPts val="0"/>
              </a:spcAft>
              <a:buClrTx/>
              <a:buSzPct val="35000"/>
              <a:buFontTx/>
              <a:buNone/>
              <a:tabLst>
                <a:tab pos="354013"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	</a:t>
            </a:r>
            <a:endParaRPr kumimoji="0" lang="fr-FR" sz="2200" b="0" i="0" u="none" strike="noStrike" kern="1200" cap="none" spc="0" normalizeH="0" baseline="0" noProof="0" dirty="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32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24</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4</a:t>
            </a:r>
            <a:r>
              <a:rPr lang="fr-FR" dirty="0" smtClean="0"/>
              <a:t> </a:t>
            </a:r>
            <a:r>
              <a:rPr lang="fr-FR" dirty="0"/>
              <a:t>| </a:t>
            </a:r>
            <a:r>
              <a:rPr lang="fr-FR" dirty="0" smtClean="0"/>
              <a:t>Les aides financières Erasmus+</a:t>
            </a:r>
            <a:endParaRPr lang="fr-FR" dirty="0"/>
          </a:p>
          <a:p>
            <a:endParaRPr lang="fr-FR" dirty="0"/>
          </a:p>
        </p:txBody>
      </p:sp>
      <p:pic>
        <p:nvPicPr>
          <p:cNvPr id="8" name="Image 7"/>
          <p:cNvPicPr>
            <a:picLocks noChangeAspect="1"/>
          </p:cNvPicPr>
          <p:nvPr/>
        </p:nvPicPr>
        <p:blipFill>
          <a:blip r:embed="rId2"/>
          <a:stretch>
            <a:fillRect/>
          </a:stretch>
        </p:blipFill>
        <p:spPr>
          <a:xfrm>
            <a:off x="6358923" y="5647466"/>
            <a:ext cx="2602008" cy="597977"/>
          </a:xfrm>
          <a:prstGeom prst="rect">
            <a:avLst/>
          </a:prstGeom>
        </p:spPr>
      </p:pic>
    </p:spTree>
    <p:extLst>
      <p:ext uri="{BB962C8B-B14F-4D97-AF65-F5344CB8AC3E}">
        <p14:creationId xmlns:p14="http://schemas.microsoft.com/office/powerpoint/2010/main" val="2373445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835" y="1041054"/>
            <a:ext cx="7925025" cy="433965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Pct val="35000"/>
              <a:buFontTx/>
              <a:buNone/>
              <a:tabLst>
                <a:tab pos="895350" algn="l"/>
              </a:tabLst>
              <a:defRPr/>
            </a:pPr>
            <a:endPar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just" defTabSz="457200" rtl="0" eaLnBrk="1" fontAlgn="auto" latinLnBrk="0" hangingPunct="1">
              <a:lnSpc>
                <a:spcPct val="100000"/>
              </a:lnSpc>
              <a:spcBef>
                <a:spcPts val="0"/>
              </a:spcBef>
              <a:spcAft>
                <a:spcPts val="0"/>
              </a:spcAft>
              <a:buClrTx/>
              <a:buSzPct val="35000"/>
              <a:buFontTx/>
              <a:buNone/>
              <a:tabLst>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Exemple des frais pouvant être pris en compte : </a:t>
            </a:r>
            <a:endPar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surcoût lié à un hébergement adapté</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hébergement pour un auxiliaire de vie</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assistance </a:t>
            </a:r>
            <a:r>
              <a:rPr kumimoji="0" lang="fr-FR" sz="2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d’un accompagnateur </a:t>
            </a: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(voyage aller et retour)</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surcoût lié au suivi médical sur place</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soutien matériel</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auxiliaire de vie</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aide pédagogique</a:t>
            </a:r>
          </a:p>
          <a:p>
            <a:pPr marL="457200" marR="0" lvl="0" indent="-457200" algn="just"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tab pos="452438" algn="l"/>
                <a:tab pos="895350" algn="l"/>
              </a:tabLst>
              <a:defRPr/>
            </a:pPr>
            <a:r>
              <a:rPr kumimoji="0" lang="fr-FR" sz="2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a:t>
            </a:r>
          </a:p>
          <a:p>
            <a:pPr marL="0" marR="0" lvl="0" indent="0" algn="just" defTabSz="457200" rtl="0" eaLnBrk="1" fontAlgn="auto" latinLnBrk="0" hangingPunct="1">
              <a:lnSpc>
                <a:spcPct val="100000"/>
              </a:lnSpc>
              <a:spcBef>
                <a:spcPts val="0"/>
              </a:spcBef>
              <a:spcAft>
                <a:spcPts val="0"/>
              </a:spcAft>
              <a:buClrTx/>
              <a:buSzPct val="35000"/>
              <a:buFontTx/>
              <a:buNone/>
              <a:tabLst>
                <a:tab pos="452438" algn="l"/>
                <a:tab pos="895350" algn="l"/>
              </a:tabLst>
              <a:defRPr/>
            </a:pPr>
            <a:endParaRPr kumimoji="0" lang="fr-FR" sz="28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a:p>
            <a:pPr marL="0" marR="0" lvl="0" indent="0" algn="just" defTabSz="457200" rtl="0" eaLnBrk="1" fontAlgn="auto" latinLnBrk="0" hangingPunct="1">
              <a:lnSpc>
                <a:spcPct val="100000"/>
              </a:lnSpc>
              <a:spcBef>
                <a:spcPts val="0"/>
              </a:spcBef>
              <a:spcAft>
                <a:spcPts val="0"/>
              </a:spcAft>
              <a:buClrTx/>
              <a:buSzPct val="35000"/>
              <a:buFontTx/>
              <a:buNone/>
              <a:tabLst>
                <a:tab pos="452438" algn="l"/>
                <a:tab pos="895350" algn="l"/>
              </a:tabLst>
              <a:defRPr/>
            </a:pPr>
            <a:endParaRPr kumimoji="0" lang="fr-FR" sz="28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4</a:t>
            </a:r>
            <a:r>
              <a:rPr lang="fr-FR" dirty="0" smtClean="0"/>
              <a:t> </a:t>
            </a:r>
            <a:r>
              <a:rPr lang="fr-FR" dirty="0"/>
              <a:t>| </a:t>
            </a:r>
            <a:r>
              <a:rPr lang="fr-FR" dirty="0" smtClean="0"/>
              <a:t>Les aides financières Erasmus+</a:t>
            </a:r>
            <a:endParaRPr lang="fr-FR" dirty="0"/>
          </a:p>
          <a:p>
            <a:endParaRPr lang="fr-FR" dirty="0"/>
          </a:p>
        </p:txBody>
      </p:sp>
      <p:pic>
        <p:nvPicPr>
          <p:cNvPr id="6" name="Image 5"/>
          <p:cNvPicPr>
            <a:picLocks noChangeAspect="1"/>
          </p:cNvPicPr>
          <p:nvPr/>
        </p:nvPicPr>
        <p:blipFill>
          <a:blip r:embed="rId3"/>
          <a:stretch>
            <a:fillRect/>
          </a:stretch>
        </p:blipFill>
        <p:spPr>
          <a:xfrm>
            <a:off x="6217920" y="5514189"/>
            <a:ext cx="2602008" cy="597977"/>
          </a:xfrm>
          <a:prstGeom prst="rect">
            <a:avLst/>
          </a:prstGeom>
        </p:spPr>
      </p:pic>
    </p:spTree>
    <p:extLst>
      <p:ext uri="{BB962C8B-B14F-4D97-AF65-F5344CB8AC3E}">
        <p14:creationId xmlns:p14="http://schemas.microsoft.com/office/powerpoint/2010/main" val="2671977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551" y="957952"/>
            <a:ext cx="7776934" cy="4193456"/>
          </a:xfrm>
          <a:prstGeom prst="rect">
            <a:avLst/>
          </a:prstGeom>
        </p:spPr>
        <p:txBody>
          <a:bodyPr wrap="square">
            <a:spAutoFit/>
          </a:bodyPr>
          <a:lstStyle/>
          <a:p>
            <a:pPr marL="0" marR="0" lvl="0" indent="0" algn="l" defTabSz="457200" rtl="0" eaLnBrk="1" fontAlgn="auto" latinLnBrk="0" hangingPunct="1">
              <a:lnSpc>
                <a:spcPct val="100000"/>
              </a:lnSpc>
              <a:spcBef>
                <a:spcPts val="1500"/>
              </a:spcBef>
              <a:spcAft>
                <a:spcPts val="0"/>
              </a:spcAft>
              <a:buClrTx/>
              <a:buSzPct val="35000"/>
              <a:buFontTx/>
              <a:buNone/>
              <a:tabLst/>
              <a:defRPr/>
            </a:pPr>
            <a:endParaRPr kumimoji="0" lang="fr-FR" sz="22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Pour finir : </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Tous les personnels de l’</a:t>
            </a:r>
            <a:r>
              <a:rPr kumimoji="0" lang="fr-FR" sz="2200" b="0" i="0" u="none" strike="noStrike" kern="1200" cap="none" spc="0" normalizeH="0" baseline="0" noProof="0" dirty="0" err="1" smtClean="0">
                <a:ln>
                  <a:noFill/>
                </a:ln>
                <a:solidFill>
                  <a:prstClr val="black"/>
                </a:solidFill>
                <a:effectLst/>
                <a:uLnTx/>
                <a:uFillTx/>
                <a:latin typeface="Unistra A"/>
                <a:ea typeface="+mn-ea"/>
                <a:cs typeface="Unistra A"/>
              </a:rPr>
              <a:t>Unistra</a:t>
            </a: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 ont la possibilité d ’effectuer une </a:t>
            </a: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mobilité Erasmus+ (enseignement, formation ou combinée)</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Bourses Erasmus+ </a:t>
            </a: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(forfait journalier et forfait voyage en fonction du lieu de la mobilité)</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Dispositif de </a:t>
            </a: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complément financier sur frais réels </a:t>
            </a: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également</a:t>
            </a: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 </a:t>
            </a:r>
            <a:r>
              <a:rPr kumimoji="0" lang="fr-FR" sz="2200" b="0" i="0" u="none" strike="noStrike" kern="1200" cap="none" spc="0" normalizeH="0" baseline="0" noProof="0" dirty="0" smtClean="0">
                <a:ln>
                  <a:noFill/>
                </a:ln>
                <a:solidFill>
                  <a:prstClr val="black"/>
                </a:solidFill>
                <a:effectLst/>
                <a:uLnTx/>
                <a:uFillTx/>
                <a:latin typeface="Unistra A"/>
                <a:ea typeface="+mn-ea"/>
                <a:cs typeface="Unistra A"/>
              </a:rPr>
              <a:t>pour les </a:t>
            </a:r>
            <a:r>
              <a:rPr kumimoji="0" lang="fr-FR" sz="2200" b="1" i="0" u="none" strike="noStrike" kern="1200" cap="none" spc="0" normalizeH="0" baseline="0" noProof="0" dirty="0" smtClean="0">
                <a:ln>
                  <a:noFill/>
                </a:ln>
                <a:solidFill>
                  <a:prstClr val="black"/>
                </a:solidFill>
                <a:effectLst/>
                <a:uLnTx/>
                <a:uFillTx/>
                <a:latin typeface="Unistra A"/>
                <a:ea typeface="+mn-ea"/>
                <a:cs typeface="Unistra A"/>
              </a:rPr>
              <a:t>personnels en situation de handicap</a:t>
            </a:r>
          </a:p>
          <a:p>
            <a:pPr marL="457200" marR="0" lvl="0" indent="-457200" algn="l" defTabSz="457200" rtl="0" eaLnBrk="1" fontAlgn="auto" latinLnBrk="0" hangingPunct="1">
              <a:lnSpc>
                <a:spcPct val="100000"/>
              </a:lnSpc>
              <a:spcBef>
                <a:spcPts val="1500"/>
              </a:spcBef>
              <a:spcAft>
                <a:spcPts val="0"/>
              </a:spcAft>
              <a:buClrTx/>
              <a:buSzPct val="35000"/>
              <a:buFont typeface="Webdings" panose="05030102010509060703" pitchFamily="18" charset="2"/>
              <a:buChar char="="/>
              <a:tabLst/>
              <a:defRPr/>
            </a:pPr>
            <a:endParaRPr kumimoji="0" lang="fr-FR" sz="28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7" name="Espace réservé du texte 6"/>
          <p:cNvSpPr>
            <a:spLocks noGrp="1"/>
          </p:cNvSpPr>
          <p:nvPr>
            <p:ph type="body" sz="quarter" idx="15"/>
          </p:nvPr>
        </p:nvSpPr>
        <p:spPr/>
        <p:txBody>
          <a:bodyPr>
            <a:normAutofit lnSpcReduction="10000"/>
          </a:bodyPr>
          <a:lstStyle/>
          <a:p>
            <a:r>
              <a:rPr lang="fr-FR" dirty="0"/>
              <a:t>Chapitre 5 | Les aides financières Erasmus+</a:t>
            </a:r>
          </a:p>
          <a:p>
            <a:endParaRPr lang="fr-FR" dirty="0"/>
          </a:p>
        </p:txBody>
      </p:sp>
      <p:pic>
        <p:nvPicPr>
          <p:cNvPr id="8" name="Image 7"/>
          <p:cNvPicPr>
            <a:picLocks noChangeAspect="1"/>
          </p:cNvPicPr>
          <p:nvPr/>
        </p:nvPicPr>
        <p:blipFill>
          <a:blip r:embed="rId2"/>
          <a:stretch>
            <a:fillRect/>
          </a:stretch>
        </p:blipFill>
        <p:spPr>
          <a:xfrm>
            <a:off x="6275671" y="5530621"/>
            <a:ext cx="2602008" cy="597977"/>
          </a:xfrm>
          <a:prstGeom prst="rect">
            <a:avLst/>
          </a:prstGeom>
        </p:spPr>
      </p:pic>
    </p:spTree>
    <p:extLst>
      <p:ext uri="{BB962C8B-B14F-4D97-AF65-F5344CB8AC3E}">
        <p14:creationId xmlns:p14="http://schemas.microsoft.com/office/powerpoint/2010/main" val="2670334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6" name="Rectangle 5"/>
          <p:cNvSpPr/>
          <p:nvPr/>
        </p:nvSpPr>
        <p:spPr>
          <a:xfrm>
            <a:off x="121920" y="87086"/>
            <a:ext cx="8778240" cy="57554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Unistra A"/>
                <a:ea typeface="+mn-ea"/>
                <a:cs typeface="Unistra A"/>
              </a:rPr>
              <a:t>Chapitre 1 </a:t>
            </a: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 </a:t>
            </a:r>
            <a:r>
              <a:rPr kumimoji="0" lang="fr-FR" sz="3000" b="0" i="0" u="none" strike="noStrike" kern="1200" cap="none" spc="0" normalizeH="0" baseline="0" noProof="0" dirty="0">
                <a:ln>
                  <a:noFill/>
                </a:ln>
                <a:solidFill>
                  <a:prstClr val="black"/>
                </a:solidFill>
                <a:effectLst/>
                <a:uLnTx/>
                <a:uFillTx/>
                <a:latin typeface="Calibri"/>
                <a:ea typeface="+mn-ea"/>
                <a:cs typeface="+mn-cs"/>
              </a:rPr>
              <a:t>Définitions et </a:t>
            </a:r>
            <a:r>
              <a:rPr kumimoji="0" lang="fr-FR" sz="3000" b="0" i="0" u="none" strike="noStrike" kern="1200" cap="none" spc="0" normalizeH="0" baseline="0" noProof="0" dirty="0" smtClean="0">
                <a:ln>
                  <a:noFill/>
                </a:ln>
                <a:solidFill>
                  <a:prstClr val="black"/>
                </a:solidFill>
                <a:effectLst/>
                <a:uLnTx/>
                <a:uFillTx/>
                <a:latin typeface="Calibri"/>
                <a:ea typeface="+mn-ea"/>
                <a:cs typeface="+mn-cs"/>
              </a:rPr>
              <a:t>statistiques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000" b="0" i="0" u="none" strike="noStrike" kern="1200" cap="none" spc="0" normalizeH="0" baseline="0" noProof="0" dirty="0" smtClean="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Unistra A"/>
                <a:ea typeface="+mn-ea"/>
                <a:cs typeface="Unistra A"/>
              </a:rPr>
              <a:t>Chapitre 2 </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 Intérêt / </a:t>
            </a:r>
            <a:r>
              <a:rPr kumimoji="0" lang="fr-FR" sz="3200" b="0" i="0" u="none" strike="noStrike" kern="1200" cap="none" spc="0" normalizeH="0" baseline="0" noProof="0" dirty="0">
                <a:ln>
                  <a:noFill/>
                </a:ln>
                <a:solidFill>
                  <a:prstClr val="black"/>
                </a:solidFill>
                <a:effectLst/>
                <a:uLnTx/>
                <a:uFillTx/>
                <a:latin typeface="Unistra A"/>
                <a:ea typeface="+mn-ea"/>
                <a:cs typeface="Unistra A"/>
              </a:rPr>
              <a:t>f</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reins à la mobilités</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Unistra A"/>
                <a:ea typeface="+mn-ea"/>
                <a:cs typeface="Unistra A"/>
              </a:rPr>
              <a:t>Chapitre 3 </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 </a:t>
            </a:r>
            <a:r>
              <a:rPr kumimoji="0" lang="fr-FR" sz="3200" b="0" i="0" u="none" strike="noStrike" kern="1200" cap="none" spc="0" normalizeH="0" baseline="0" noProof="0" dirty="0">
                <a:ln>
                  <a:noFill/>
                </a:ln>
                <a:solidFill>
                  <a:prstClr val="black"/>
                </a:solidFill>
                <a:effectLst/>
                <a:uLnTx/>
                <a:uFillTx/>
                <a:latin typeface="Unistra A"/>
                <a:ea typeface="+mn-ea"/>
                <a:cs typeface="Unistra A"/>
              </a:rPr>
              <a:t>Accompagnement par le SVU - Mission handicap et la </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DRI</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fr-FR" sz="32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black"/>
                </a:solidFill>
                <a:effectLst/>
                <a:uLnTx/>
                <a:uFillTx/>
                <a:latin typeface="Unistra A"/>
                <a:ea typeface="+mn-ea"/>
                <a:cs typeface="Unistra A"/>
              </a:rPr>
              <a:t>Chapitre 4 </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 Les </a:t>
            </a:r>
            <a:r>
              <a:rPr kumimoji="0" lang="fr-FR" sz="3200" b="0" i="0" u="none" strike="noStrike" kern="1200" cap="none" spc="0" normalizeH="0" baseline="0" noProof="0" dirty="0">
                <a:ln>
                  <a:noFill/>
                </a:ln>
                <a:solidFill>
                  <a:prstClr val="black"/>
                </a:solidFill>
                <a:effectLst/>
                <a:uLnTx/>
                <a:uFillTx/>
                <a:latin typeface="Unistra A"/>
                <a:ea typeface="+mn-ea"/>
                <a:cs typeface="Unistra A"/>
              </a:rPr>
              <a:t>aides financières Erasmus</a:t>
            </a:r>
            <a:r>
              <a:rPr kumimoji="0" lang="fr-FR" sz="3200" b="0" i="0" u="none" strike="noStrike" kern="1200" cap="none" spc="0" normalizeH="0" baseline="0" noProof="0" dirty="0" smtClean="0">
                <a:ln>
                  <a:noFill/>
                </a:ln>
                <a:solidFill>
                  <a:prstClr val="black"/>
                </a:solidFill>
                <a:effectLst/>
                <a:uLnTx/>
                <a:uFillTx/>
                <a:latin typeface="Unistra A"/>
                <a:ea typeface="+mn-ea"/>
                <a:cs typeface="Unistra A"/>
              </a:rPr>
              <a:t>+</a:t>
            </a: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fr-FR" sz="3200" b="1"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prstClr val="white"/>
                </a:solidFill>
                <a:effectLst/>
                <a:uLnTx/>
                <a:uFillTx/>
                <a:latin typeface="Unistra A"/>
                <a:ea typeface="+mn-ea"/>
                <a:cs typeface="Unistra A"/>
              </a:rPr>
              <a:t>Chapitre 5</a:t>
            </a:r>
            <a:r>
              <a:rPr kumimoji="0" lang="fr-FR" sz="3200" b="0" i="0" u="none" strike="noStrike" kern="1200" cap="none" spc="0" normalizeH="0" baseline="0" noProof="0" dirty="0" smtClean="0">
                <a:ln>
                  <a:noFill/>
                </a:ln>
                <a:solidFill>
                  <a:prstClr val="white"/>
                </a:solidFill>
                <a:effectLst/>
                <a:uLnTx/>
                <a:uFillTx/>
                <a:latin typeface="Unistra A"/>
                <a:ea typeface="+mn-ea"/>
                <a:cs typeface="Unistra A"/>
              </a:rPr>
              <a:t>| Témoignages et liens utiles</a:t>
            </a:r>
          </a:p>
        </p:txBody>
      </p:sp>
    </p:spTree>
    <p:extLst>
      <p:ext uri="{BB962C8B-B14F-4D97-AF65-F5344CB8AC3E}">
        <p14:creationId xmlns:p14="http://schemas.microsoft.com/office/powerpoint/2010/main" val="3888684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789551" y="496625"/>
            <a:ext cx="7372698" cy="1776312"/>
          </a:xfrm>
        </p:spPr>
        <p:txBody>
          <a:bodyPr/>
          <a:lstStyle/>
          <a:p>
            <a:endParaRPr lang="fr-FR" dirty="0" smtClean="0"/>
          </a:p>
          <a:p>
            <a:r>
              <a:rPr lang="fr-FR" b="1" dirty="0" smtClean="0"/>
              <a:t>Témoignages : </a:t>
            </a:r>
            <a:endParaRPr lang="fr-FR" b="1" dirty="0"/>
          </a:p>
        </p:txBody>
      </p:sp>
      <p:sp>
        <p:nvSpPr>
          <p:cNvPr id="5" name="Espace réservé du texte 4"/>
          <p:cNvSpPr>
            <a:spLocks noGrp="1"/>
          </p:cNvSpPr>
          <p:nvPr>
            <p:ph type="body" sz="quarter" idx="15"/>
          </p:nvPr>
        </p:nvSpPr>
        <p:spPr/>
        <p:txBody>
          <a:bodyPr>
            <a:noAutofit/>
          </a:bodyPr>
          <a:lstStyle/>
          <a:p>
            <a:pPr>
              <a:spcAft>
                <a:spcPts val="1000"/>
              </a:spcAft>
            </a:pPr>
            <a:r>
              <a:rPr lang="fr-FR" dirty="0" smtClean="0"/>
              <a:t>Chapitre 5 | </a:t>
            </a:r>
            <a:r>
              <a:rPr lang="fr-FR" dirty="0"/>
              <a:t>Témoignages et </a:t>
            </a:r>
            <a:r>
              <a:rPr lang="fr-FR" dirty="0" smtClean="0"/>
              <a:t>liens utiles</a:t>
            </a:r>
            <a:endParaRPr lang="fr-FR" dirty="0">
              <a:solidFill>
                <a:schemeClr val="bg1"/>
              </a:solidFill>
            </a:endParaRPr>
          </a:p>
          <a:p>
            <a:endParaRPr lang="fr-FR" dirty="0"/>
          </a:p>
        </p:txBody>
      </p:sp>
      <p:sp>
        <p:nvSpPr>
          <p:cNvPr id="6" name="Rectangle 5"/>
          <p:cNvSpPr/>
          <p:nvPr/>
        </p:nvSpPr>
        <p:spPr>
          <a:xfrm>
            <a:off x="789551" y="2545689"/>
            <a:ext cx="7438011" cy="19543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Fanny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Seyller</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Pierre </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Dupont de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Dinechin</a:t>
            </a: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endParaRPr lang="fr-FR" sz="2400" dirty="0">
              <a:solidFill>
                <a:prstClr val="black"/>
              </a:solidFill>
              <a:latin typeface="Unistra 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ctr" defTabSz="457200" rtl="0" eaLnBrk="1" fontAlgn="auto" latinLnBrk="0" hangingPunct="1">
              <a:lnSpc>
                <a:spcPct val="100000"/>
              </a:lnSpc>
              <a:spcBef>
                <a:spcPts val="0"/>
              </a:spcBef>
              <a:spcAft>
                <a:spcPts val="1000"/>
              </a:spcAft>
              <a:buClrTx/>
              <a:buSzTx/>
              <a:buFontTx/>
              <a:buNone/>
              <a:tabLst/>
              <a:defRPr/>
            </a:pPr>
            <a:r>
              <a:rPr lang="fr-FR" sz="2400" dirty="0">
                <a:solidFill>
                  <a:prstClr val="black"/>
                </a:solidFill>
                <a:latin typeface="Unistra A"/>
                <a:cs typeface="Unistra A"/>
              </a:rPr>
              <a:t>e</a:t>
            </a:r>
            <a:r>
              <a:rPr lang="fr-FR" sz="2400" dirty="0" smtClean="0">
                <a:solidFill>
                  <a:prstClr val="black"/>
                </a:solidFill>
                <a:latin typeface="Unistra A"/>
                <a:cs typeface="Unistra A"/>
              </a:rPr>
              <a:t>t Philippe </a:t>
            </a:r>
            <a:r>
              <a:rPr lang="fr-FR" sz="2400" dirty="0" err="1" smtClean="0">
                <a:solidFill>
                  <a:prstClr val="black"/>
                </a:solidFill>
                <a:latin typeface="Unistra A"/>
                <a:cs typeface="Unistra A"/>
              </a:rPr>
              <a:t>Gantzer</a:t>
            </a:r>
            <a:endParaRPr kumimoji="0" lang="fr-FR" sz="24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7" name="Espace réservé du pied de page 1"/>
          <p:cNvSpPr>
            <a:spLocks noGrp="1"/>
          </p:cNvSpPr>
          <p:nvPr>
            <p:ph type="ftr" sz="quarter" idx="11"/>
          </p:nvPr>
        </p:nvSpPr>
        <p:spPr>
          <a:xfrm>
            <a:off x="1752600" y="6294655"/>
            <a:ext cx="5410200" cy="2743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Tree>
    <p:extLst>
      <p:ext uri="{BB962C8B-B14F-4D97-AF65-F5344CB8AC3E}">
        <p14:creationId xmlns:p14="http://schemas.microsoft.com/office/powerpoint/2010/main" val="429641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5" name="Espace réservé du texte 4"/>
          <p:cNvSpPr>
            <a:spLocks noGrp="1"/>
          </p:cNvSpPr>
          <p:nvPr>
            <p:ph type="body" sz="quarter" idx="15"/>
          </p:nvPr>
        </p:nvSpPr>
        <p:spPr/>
        <p:txBody>
          <a:bodyPr>
            <a:normAutofit fontScale="25000" lnSpcReduction="20000"/>
          </a:bodyPr>
          <a:lstStyle/>
          <a:p>
            <a:r>
              <a:rPr lang="fr-FR" sz="5600" dirty="0" smtClean="0"/>
              <a:t>Chapitre 5 | </a:t>
            </a:r>
            <a:r>
              <a:rPr lang="fr-FR" sz="5600" dirty="0"/>
              <a:t>Témoignages et </a:t>
            </a:r>
            <a:r>
              <a:rPr lang="fr-FR" sz="5600" dirty="0" smtClean="0"/>
              <a:t>liens utiles</a:t>
            </a:r>
            <a:endParaRPr lang="fr-FR" sz="5600" dirty="0"/>
          </a:p>
        </p:txBody>
      </p:sp>
      <p:sp>
        <p:nvSpPr>
          <p:cNvPr id="6" name="Rectangle 5"/>
          <p:cNvSpPr/>
          <p:nvPr/>
        </p:nvSpPr>
        <p:spPr>
          <a:xfrm>
            <a:off x="555020" y="766738"/>
            <a:ext cx="8386354" cy="563231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latin typeface="Calibri"/>
                <a:ea typeface="+mn-ea"/>
                <a:cs typeface="+mn-cs"/>
              </a:rPr>
              <a:t>Témoignages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Blog </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Roulettes et sac à dos </a:t>
            </a: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hlinkClick r:id="rId2"/>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hlinkClick r:id="rId2"/>
              </a:rPr>
              <a:t>https</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hlinkClick r:id="rId2"/>
              </a:rPr>
              <a:t>://roulettes-et-sac-a-dos.com/audrey-barbaud</a:t>
            </a: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hlinkClick r:id="rId2"/>
              </a:rPr>
              <a:t>/</a:t>
            </a: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sng" strike="noStrike" kern="1200" cap="none" spc="0" normalizeH="0" baseline="0" noProof="0" dirty="0">
                <a:ln>
                  <a:noFill/>
                </a:ln>
                <a:solidFill>
                  <a:prstClr val="black"/>
                </a:solidFill>
                <a:effectLst/>
                <a:uLnTx/>
                <a:uFillTx/>
                <a:latin typeface="Unistra A" panose="02000503030000020000" pitchFamily="2" charset="0"/>
                <a:ea typeface="+mn-ea"/>
                <a:cs typeface="+mn-cs"/>
                <a:hlinkClick r:id="rId3"/>
              </a:rPr>
              <a:t>https://www.facebook.com/roulettesetsacados/?</a:t>
            </a:r>
            <a:r>
              <a:rPr kumimoji="0" lang="fr-FR" sz="2000" b="0" i="0" u="sng" strike="noStrike" kern="1200" cap="none" spc="0" normalizeH="0" baseline="0" noProof="0" dirty="0" smtClean="0">
                <a:ln>
                  <a:noFill/>
                </a:ln>
                <a:solidFill>
                  <a:prstClr val="black"/>
                </a:solidFill>
                <a:effectLst/>
                <a:uLnTx/>
                <a:uFillTx/>
                <a:latin typeface="Unistra A" panose="02000503030000020000" pitchFamily="2" charset="0"/>
                <a:ea typeface="+mn-ea"/>
                <a:cs typeface="+mn-cs"/>
                <a:hlinkClick r:id="rId3"/>
              </a:rPr>
              <a:t>locale=fr_FR</a:t>
            </a:r>
            <a:endParaRPr kumimoji="0" lang="fr-FR" sz="2000" b="0" i="0" u="sng"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sng"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Témoignages </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d’étudiants Erasmus+ en situation de </a:t>
            </a: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handicap</a:t>
            </a:r>
            <a:endParaRPr kumimoji="0" lang="fr-FR" sz="2000" b="0" i="0" u="sng"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hlinkClick r:id="rId4"/>
              </a:rPr>
              <a:t>https://www.youtube.com/channel/UCxHSnKMNjUeNP9yX5SQdbdQ</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a:t>
            </a: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a:t>
            </a:r>
            <a:endParaRPr kumimoji="0" lang="fr-FR" sz="2000" b="0" i="0" u="sng"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mn-cs"/>
              </a:rPr>
              <a:t>Liens institutionnels : </a:t>
            </a:r>
          </a:p>
          <a:p>
            <a:pPr marL="457200" marR="0" lvl="0" indent="-457200" algn="l"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hlinkClick r:id="rId5"/>
              </a:rPr>
              <a:t>https://inclusivemobility.eu/</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a:t>
            </a:r>
            <a:r>
              <a:rPr kumimoji="0" lang="fr-FR" sz="2000" b="1"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plateforme européenne sur l'inclusion et les services de soutien offerts aux étudiants internationaux</a:t>
            </a:r>
          </a:p>
          <a:p>
            <a:pPr marL="457200" marR="0" lvl="0" indent="-457200" algn="l"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hlinkClick r:id="rId6"/>
              </a:rPr>
              <a:t>https://exchangeability.eu/</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 site d’Erasmus </a:t>
            </a:r>
            <a:r>
              <a:rPr kumimoji="0" lang="fr-FR" sz="2000" b="0" i="0" u="none" strike="noStrike" kern="1200" cap="none" spc="0" normalizeH="0" baseline="0" noProof="0" dirty="0" err="1">
                <a:ln>
                  <a:noFill/>
                </a:ln>
                <a:solidFill>
                  <a:prstClr val="black"/>
                </a:solidFill>
                <a:effectLst/>
                <a:uLnTx/>
                <a:uFillTx/>
                <a:latin typeface="Unistra A" panose="02000503030000020000" pitchFamily="2" charset="0"/>
                <a:ea typeface="+mn-ea"/>
                <a:cs typeface="Unistra A"/>
              </a:rPr>
              <a:t>Student</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Network sur la mobilité des étudiants en situation de </a:t>
            </a: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rPr>
              <a:t>handicap</a:t>
            </a:r>
            <a:endPar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457200" marR="0" lvl="0" indent="-457200" algn="l" defTabSz="457200" rtl="0" eaLnBrk="1" fontAlgn="auto" latinLnBrk="0" hangingPunct="1">
              <a:lnSpc>
                <a:spcPct val="100000"/>
              </a:lnSpc>
              <a:spcBef>
                <a:spcPts val="0"/>
              </a:spcBef>
              <a:spcAft>
                <a:spcPts val="0"/>
              </a:spcAft>
              <a:buClrTx/>
              <a:buSzPct val="35000"/>
              <a:buFont typeface="Webdings" panose="05030102010509060703" pitchFamily="18" charset="2"/>
              <a:buChar char="="/>
              <a:tabLst/>
              <a:defRPr/>
            </a:pPr>
            <a:r>
              <a:rPr kumimoji="0" lang="fr-FR" sz="20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Unistra A"/>
                <a:hlinkClick r:id="rId7"/>
              </a:rPr>
              <a:t>https</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hlinkClick r:id="rId7"/>
              </a:rPr>
              <a:t>://www.european-agency.org/</a:t>
            </a:r>
            <a:r>
              <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Unistra A"/>
              </a:rPr>
              <a:t> : </a:t>
            </a:r>
            <a:r>
              <a:rPr kumimoji="0" lang="en-US"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European Agency for Special Needs and Inclusive Education</a:t>
            </a:r>
          </a:p>
          <a:p>
            <a:pPr marL="342900" marR="0" lvl="0" indent="-342900" algn="l" defTabSz="457200" rtl="0" eaLnBrk="1" fontAlgn="auto" latinLnBrk="0" hangingPunct="1">
              <a:lnSpc>
                <a:spcPct val="100000"/>
              </a:lnSpc>
              <a:spcBef>
                <a:spcPts val="0"/>
              </a:spcBef>
              <a:spcAft>
                <a:spcPts val="0"/>
              </a:spcAft>
              <a:buClrTx/>
              <a:buSzTx/>
              <a:buFont typeface="Webdings" panose="05030102010509060703" pitchFamily="18" charset="2"/>
              <a:buChar char="="/>
              <a:tabLst/>
              <a:defRPr/>
            </a:pPr>
            <a:endPar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p:txBody>
      </p:sp>
      <p:pic>
        <p:nvPicPr>
          <p:cNvPr id="7" name="Image 6"/>
          <p:cNvPicPr>
            <a:picLocks noChangeAspect="1"/>
          </p:cNvPicPr>
          <p:nvPr/>
        </p:nvPicPr>
        <p:blipFill>
          <a:blip r:embed="rId8"/>
          <a:stretch>
            <a:fillRect/>
          </a:stretch>
        </p:blipFill>
        <p:spPr>
          <a:xfrm>
            <a:off x="6927849" y="269547"/>
            <a:ext cx="1700931" cy="1700931"/>
          </a:xfrm>
          <a:prstGeom prst="rect">
            <a:avLst/>
          </a:prstGeom>
        </p:spPr>
      </p:pic>
    </p:spTree>
    <p:extLst>
      <p:ext uri="{BB962C8B-B14F-4D97-AF65-F5344CB8AC3E}">
        <p14:creationId xmlns:p14="http://schemas.microsoft.com/office/powerpoint/2010/main" val="309951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020" y="1097375"/>
            <a:ext cx="8167784" cy="495520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Une mobilité encadrée est définie par un accord de coopération entre établissements ou au sein d’un réseau (Erasmus+, accord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interU</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réseau Utrecht…). </a:t>
            </a:r>
          </a:p>
          <a:p>
            <a:pPr marL="0" marR="0" lvl="0" indent="0" algn="l" defTabSz="457200" rtl="0" eaLnBrk="1" fontAlgn="auto" latinLnBrk="0" hangingPunct="1">
              <a:lnSpc>
                <a:spcPct val="100000"/>
              </a:lnSpc>
              <a:spcBef>
                <a:spcPts val="0"/>
              </a:spcBef>
              <a:spcAft>
                <a:spcPts val="0"/>
              </a:spcAft>
              <a:buClrTx/>
              <a:buSzPct val="35000"/>
              <a:buFontTx/>
              <a:buNone/>
              <a:tabLst/>
              <a:defRPr/>
            </a:pPr>
            <a:endParaRPr kumimoji="0" lang="fr-FR" sz="2400" b="0" i="0" u="none" strike="noStrike" kern="1200" cap="none" spc="0" normalizeH="0" baseline="0" noProof="0" dirty="0" smtClean="0">
              <a:ln>
                <a:noFill/>
              </a:ln>
              <a:solidFill>
                <a:prstClr val="black"/>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0"/>
              </a:spcAft>
              <a:buClrTx/>
              <a:buSzPct val="35000"/>
              <a:buFontTx/>
              <a:buNone/>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Il existe différents types de mobilité encadrée </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a:t>
            </a:r>
          </a:p>
          <a:p>
            <a:pPr marL="914400" marR="0" lvl="1" indent="-457200" algn="l" defTabSz="457200" rtl="0" eaLnBrk="1" fontAlgn="auto" latinLnBrk="0" hangingPunct="1">
              <a:lnSpc>
                <a:spcPct val="100000"/>
              </a:lnSpc>
              <a:spcBef>
                <a:spcPts val="0"/>
              </a:spcBef>
              <a:spcAft>
                <a:spcPts val="0"/>
              </a:spcAft>
              <a:buClrTx/>
              <a:buSzPct val="35000"/>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Mobilité Etudes « longues » (1 semestre / 1 année)</a:t>
            </a:r>
          </a:p>
          <a:p>
            <a:pPr marL="914400" marR="0" lvl="1" indent="-457200" algn="l" defTabSz="457200" rtl="0" eaLnBrk="1" fontAlgn="auto" latinLnBrk="0" hangingPunct="1">
              <a:lnSpc>
                <a:spcPct val="100000"/>
              </a:lnSpc>
              <a:spcBef>
                <a:spcPts val="0"/>
              </a:spcBef>
              <a:spcAft>
                <a:spcPts val="0"/>
              </a:spcAft>
              <a:buClrTx/>
              <a:buSzPct val="35000"/>
              <a:buFont typeface="Wingdings" panose="05000000000000000000" pitchFamily="2" charset="2"/>
              <a:buChar char="Ø"/>
              <a:tabLst/>
              <a:defRPr/>
            </a:pPr>
            <a:r>
              <a:rPr kumimoji="0" lang="fr-FR" sz="2400" b="0" i="0" u="none" strike="noStrike" kern="1200" cap="none" spc="0" normalizeH="0" baseline="0" noProof="0" dirty="0">
                <a:ln>
                  <a:noFill/>
                </a:ln>
                <a:solidFill>
                  <a:prstClr val="black"/>
                </a:solidFill>
                <a:effectLst/>
                <a:uLnTx/>
                <a:uFillTx/>
                <a:latin typeface="Unistra A"/>
                <a:ea typeface="+mn-ea"/>
                <a:cs typeface="Unistra A"/>
              </a:rPr>
              <a:t>Mobilités </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Courtes </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(short </a:t>
            </a:r>
            <a:r>
              <a:rPr kumimoji="0" lang="fr-FR" sz="2400" b="0" i="0" u="none" strike="noStrike" kern="1200" cap="none" spc="0" normalizeH="0" baseline="0" noProof="0" dirty="0" err="1">
                <a:ln>
                  <a:noFill/>
                </a:ln>
                <a:solidFill>
                  <a:prstClr val="black"/>
                </a:solidFill>
                <a:effectLst/>
                <a:uLnTx/>
                <a:uFillTx/>
                <a:latin typeface="Unistra A"/>
                <a:ea typeface="+mn-ea"/>
                <a:cs typeface="Unistra A"/>
              </a:rPr>
              <a:t>term</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 école d’été/d’hiver, </a:t>
            </a:r>
            <a:r>
              <a:rPr kumimoji="0" lang="fr-FR" sz="2400" b="0" i="0" u="none" strike="noStrike" kern="1200" cap="none" spc="0" normalizeH="0" baseline="0" noProof="0" dirty="0" err="1">
                <a:ln>
                  <a:noFill/>
                </a:ln>
                <a:solidFill>
                  <a:prstClr val="black"/>
                </a:solidFill>
                <a:effectLst/>
                <a:uLnTx/>
                <a:uFillTx/>
                <a:latin typeface="Unistra A"/>
                <a:ea typeface="+mn-ea"/>
                <a:cs typeface="Unistra A"/>
              </a:rPr>
              <a:t>Blended</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 Intensive Program Erasmus+, …)</a:t>
            </a:r>
          </a:p>
          <a:p>
            <a:pPr marL="914400" marR="0" lvl="1" indent="-457200" algn="l" defTabSz="457200" rtl="0" eaLnBrk="1" fontAlgn="auto" latinLnBrk="0" hangingPunct="1">
              <a:lnSpc>
                <a:spcPct val="100000"/>
              </a:lnSpc>
              <a:spcBef>
                <a:spcPts val="0"/>
              </a:spcBef>
              <a:spcAft>
                <a:spcPts val="0"/>
              </a:spcAft>
              <a:buClrTx/>
              <a:buSzPct val="35000"/>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Mobilités Ponctuelles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Eucor</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DG2)</a:t>
            </a:r>
          </a:p>
          <a:p>
            <a:pPr marL="914400" marR="0" lvl="1" indent="-457200" algn="l" defTabSz="457200" rtl="0" eaLnBrk="1" fontAlgn="auto" latinLnBrk="0" hangingPunct="1">
              <a:lnSpc>
                <a:spcPct val="100000"/>
              </a:lnSpc>
              <a:spcBef>
                <a:spcPts val="0"/>
              </a:spcBef>
              <a:spcAft>
                <a:spcPts val="0"/>
              </a:spcAft>
              <a:buClrTx/>
              <a:buSzPct val="35000"/>
              <a:buFont typeface="Wingdings" panose="05000000000000000000" pitchFamily="2" charset="2"/>
              <a:buChar char="Ø"/>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Stage (au travers de la convention de stage)</a:t>
            </a:r>
          </a:p>
          <a:p>
            <a:pPr marL="0" marR="0" lvl="0" indent="0" algn="l" defTabSz="457200" rtl="0" eaLnBrk="1" fontAlgn="auto" latinLnBrk="0" hangingPunct="1">
              <a:lnSpc>
                <a:spcPct val="100000"/>
              </a:lnSpc>
              <a:spcBef>
                <a:spcPts val="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Reconnaissance par université d’origine par la validation de crédits ECTS ou inscription dans le supplément au diplôme</a:t>
            </a:r>
            <a:r>
              <a:rPr kumimoji="0" lang="fr-FR" sz="2400" b="0" i="0" u="none" strike="noStrike" kern="1200" cap="none" spc="0" normalizeH="0" baseline="0" noProof="0" dirty="0">
                <a:ln>
                  <a:noFill/>
                </a:ln>
                <a:solidFill>
                  <a:prstClr val="black"/>
                </a:solidFill>
                <a:effectLst/>
                <a:uLnTx/>
                <a:uFillTx/>
                <a:latin typeface="Unistra A"/>
                <a:ea typeface="+mn-ea"/>
                <a:cs typeface="Unistra A"/>
              </a:rPr>
              <a:t>.</a:t>
            </a:r>
          </a:p>
          <a:p>
            <a:pPr marL="0" marR="0" lvl="0" indent="0" algn="l" defTabSz="457200" rtl="0" eaLnBrk="1" fontAlgn="auto" latinLnBrk="0" hangingPunct="1">
              <a:lnSpc>
                <a:spcPct val="100000"/>
              </a:lnSpc>
              <a:spcBef>
                <a:spcPts val="0"/>
              </a:spcBef>
              <a:spcAft>
                <a:spcPts val="0"/>
              </a:spcAft>
              <a:buClrTx/>
              <a:buSzPct val="35000"/>
              <a:buFontTx/>
              <a:buNone/>
              <a:tabLst/>
              <a:defRPr/>
            </a:pPr>
            <a:endParaRPr kumimoji="0" lang="fr-FR" sz="2800" b="0" i="0" u="none" strike="noStrike" kern="1200" cap="none" spc="0" normalizeH="0" baseline="0" noProof="0" dirty="0">
              <a:ln>
                <a:noFill/>
              </a:ln>
              <a:solidFill>
                <a:prstClr val="black"/>
              </a:solidFill>
              <a:effectLst/>
              <a:uLnTx/>
              <a:uFillTx/>
              <a:latin typeface="Unistra A"/>
              <a:ea typeface="+mn-ea"/>
              <a:cs typeface="Unistra A"/>
            </a:endParaRP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8" name="Espace réservé du texte 4"/>
          <p:cNvSpPr txBox="1">
            <a:spLocks/>
          </p:cNvSpPr>
          <p:nvPr/>
        </p:nvSpPr>
        <p:spPr>
          <a:xfrm>
            <a:off x="941950" y="402345"/>
            <a:ext cx="3621625" cy="301005"/>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400" kern="1200" baseline="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1400" b="0" i="0" u="none" strike="noStrike" kern="1200" cap="none" spc="0" normalizeH="0" baseline="0" noProof="0" dirty="0" smtClean="0">
                <a:ln>
                  <a:noFill/>
                </a:ln>
                <a:solidFill>
                  <a:prstClr val="black"/>
                </a:solidFill>
                <a:effectLst/>
                <a:uLnTx/>
                <a:uFillTx/>
                <a:latin typeface="Unistra A"/>
                <a:ea typeface="+mn-ea"/>
              </a:rPr>
              <a:t>Chapitre 1 | Définitions et statistiques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Tree>
    <p:extLst>
      <p:ext uri="{BB962C8B-B14F-4D97-AF65-F5344CB8AC3E}">
        <p14:creationId xmlns:p14="http://schemas.microsoft.com/office/powerpoint/2010/main" val="4045785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814214" y="632145"/>
            <a:ext cx="7372698" cy="5347236"/>
          </a:xfrm>
        </p:spPr>
        <p:txBody>
          <a:bodyPr>
            <a:normAutofit fontScale="92500" lnSpcReduction="20000"/>
          </a:bodyPr>
          <a:lstStyle/>
          <a:p>
            <a:endParaRPr lang="fr-FR" b="1" dirty="0" smtClean="0"/>
          </a:p>
          <a:p>
            <a:r>
              <a:rPr lang="fr-FR" sz="2800" b="1" dirty="0" smtClean="0"/>
              <a:t>Contacts</a:t>
            </a:r>
          </a:p>
          <a:p>
            <a:endParaRPr lang="fr-FR" sz="2800" b="1" dirty="0" smtClean="0"/>
          </a:p>
          <a:p>
            <a:r>
              <a:rPr lang="fr-FR" b="1" dirty="0"/>
              <a:t>Service de la Vie universitaire / Mission </a:t>
            </a:r>
            <a:r>
              <a:rPr lang="fr-FR" b="1" dirty="0" smtClean="0"/>
              <a:t>Handicap</a:t>
            </a:r>
          </a:p>
          <a:p>
            <a:r>
              <a:rPr lang="fr-FR" dirty="0"/>
              <a:t>Fabienne </a:t>
            </a:r>
            <a:r>
              <a:rPr lang="fr-FR" dirty="0" smtClean="0"/>
              <a:t>RAKITIC  </a:t>
            </a:r>
            <a:r>
              <a:rPr lang="fr-FR" dirty="0"/>
              <a:t>Coordinatrice de la Mission handicap</a:t>
            </a:r>
          </a:p>
          <a:p>
            <a:r>
              <a:rPr lang="fr-FR" dirty="0" smtClean="0">
                <a:hlinkClick r:id="rId2"/>
              </a:rPr>
              <a:t>f.rakitic@unistra.fr</a:t>
            </a:r>
            <a:endParaRPr lang="fr-FR" dirty="0" smtClean="0"/>
          </a:p>
          <a:p>
            <a:endParaRPr lang="fr-FR" dirty="0"/>
          </a:p>
          <a:p>
            <a:r>
              <a:rPr lang="fr-FR" b="1" dirty="0"/>
              <a:t>Direction des Relations Internationales /</a:t>
            </a:r>
          </a:p>
          <a:p>
            <a:r>
              <a:rPr lang="fr-FR" b="1" dirty="0"/>
              <a:t>Pôles mobilité Erasmus+ et Hors Erasmus</a:t>
            </a:r>
            <a:r>
              <a:rPr lang="fr-FR" b="1" dirty="0" smtClean="0"/>
              <a:t>+</a:t>
            </a:r>
          </a:p>
          <a:p>
            <a:endParaRPr lang="fr-FR" dirty="0" smtClean="0"/>
          </a:p>
          <a:p>
            <a:r>
              <a:rPr lang="fr-FR" dirty="0" smtClean="0"/>
              <a:t>Nadia </a:t>
            </a:r>
            <a:r>
              <a:rPr lang="fr-FR" dirty="0"/>
              <a:t>TETTAMANTI, Référente Handicap / Chargée de mission mobilité internationale Inclusion </a:t>
            </a:r>
          </a:p>
          <a:p>
            <a:endParaRPr lang="fr-FR" sz="1200" dirty="0"/>
          </a:p>
          <a:p>
            <a:r>
              <a:rPr lang="fr-FR" dirty="0"/>
              <a:t>Sandra REBEL, Coordinatrice institutionnelle Erasmus+</a:t>
            </a:r>
          </a:p>
          <a:p>
            <a:endParaRPr lang="fr-FR" sz="1200" dirty="0" smtClean="0">
              <a:hlinkClick r:id="rId3"/>
            </a:endParaRPr>
          </a:p>
          <a:p>
            <a:r>
              <a:rPr lang="fr-FR" dirty="0" smtClean="0">
                <a:hlinkClick r:id="rId3"/>
              </a:rPr>
              <a:t>dri-besoins-specifiques@unistra.fr</a:t>
            </a:r>
            <a:endParaRPr lang="fr-FR" dirty="0" smtClean="0"/>
          </a:p>
          <a:p>
            <a:endParaRPr lang="fr-FR" dirty="0"/>
          </a:p>
          <a:p>
            <a:endParaRPr lang="fr-FR" dirty="0"/>
          </a:p>
          <a:p>
            <a:endParaRPr lang="fr-FR" b="1" dirty="0"/>
          </a:p>
          <a:p>
            <a:endParaRPr lang="fr-FR" dirty="0" smtClean="0"/>
          </a:p>
          <a:p>
            <a:endParaRPr lang="fr-FR" dirty="0"/>
          </a:p>
          <a:p>
            <a:endParaRPr lang="fr-FR" dirty="0"/>
          </a:p>
          <a:p>
            <a:endParaRPr lang="fr-FR" dirty="0"/>
          </a:p>
        </p:txBody>
      </p:sp>
      <p:sp>
        <p:nvSpPr>
          <p:cNvPr id="5" name="Espace réservé du texte 4"/>
          <p:cNvSpPr>
            <a:spLocks noGrp="1"/>
          </p:cNvSpPr>
          <p:nvPr>
            <p:ph type="body" sz="quarter" idx="15"/>
          </p:nvPr>
        </p:nvSpPr>
        <p:spPr/>
        <p:txBody>
          <a:bodyPr>
            <a:normAutofit lnSpcReduction="10000"/>
          </a:bodyPr>
          <a:lstStyle/>
          <a:p>
            <a:r>
              <a:rPr lang="fr-FR" dirty="0"/>
              <a:t>Chapitre </a:t>
            </a:r>
            <a:r>
              <a:rPr lang="fr-FR" dirty="0" smtClean="0"/>
              <a:t>5 </a:t>
            </a:r>
            <a:r>
              <a:rPr lang="fr-FR" dirty="0"/>
              <a:t>| Témoignages et </a:t>
            </a:r>
            <a:r>
              <a:rPr lang="fr-FR" dirty="0" smtClean="0"/>
              <a:t>liens </a:t>
            </a:r>
            <a:r>
              <a:rPr lang="fr-FR" dirty="0"/>
              <a:t>utiles</a:t>
            </a:r>
          </a:p>
          <a:p>
            <a:endParaRPr lang="fr-FR" dirty="0"/>
          </a:p>
        </p:txBody>
      </p:sp>
      <p:sp>
        <p:nvSpPr>
          <p:cNvPr id="7" name="Espace réservé du pied de page 1"/>
          <p:cNvSpPr>
            <a:spLocks noGrp="1"/>
          </p:cNvSpPr>
          <p:nvPr>
            <p:ph type="ftr" sz="quarter" idx="11"/>
          </p:nvPr>
        </p:nvSpPr>
        <p:spPr>
          <a:xfrm>
            <a:off x="1752600" y="6294655"/>
            <a:ext cx="5410200" cy="2743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Tree>
    <p:extLst>
      <p:ext uri="{BB962C8B-B14F-4D97-AF65-F5344CB8AC3E}">
        <p14:creationId xmlns:p14="http://schemas.microsoft.com/office/powerpoint/2010/main" val="302277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551" y="1050679"/>
            <a:ext cx="8026804" cy="830997"/>
          </a:xfrm>
          <a:prstGeom prst="rect">
            <a:avLst/>
          </a:prstGeom>
        </p:spPr>
        <p:txBody>
          <a:bodyPr wrap="square">
            <a:spAutoFit/>
          </a:bodyPr>
          <a:lstStyle/>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Nombre d’étudiants ayant signalé avoir des besoins spécifiques dans leur candidature </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Unistra</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a:t>
            </a: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graphicFrame>
        <p:nvGraphicFramePr>
          <p:cNvPr id="3" name="Tableau 2"/>
          <p:cNvGraphicFramePr>
            <a:graphicFrameLocks noGrp="1"/>
          </p:cNvGraphicFramePr>
          <p:nvPr>
            <p:extLst/>
          </p:nvPr>
        </p:nvGraphicFramePr>
        <p:xfrm>
          <a:off x="364535" y="2113753"/>
          <a:ext cx="8451820" cy="3539224"/>
        </p:xfrm>
        <a:graphic>
          <a:graphicData uri="http://schemas.openxmlformats.org/drawingml/2006/table">
            <a:tbl>
              <a:tblPr firstRow="1" bandRow="1">
                <a:tableStyleId>{2D5ABB26-0587-4C30-8999-92F81FD0307C}</a:tableStyleId>
              </a:tblPr>
              <a:tblGrid>
                <a:gridCol w="1242338">
                  <a:extLst>
                    <a:ext uri="{9D8B030D-6E8A-4147-A177-3AD203B41FA5}">
                      <a16:colId xmlns:a16="http://schemas.microsoft.com/office/drawing/2014/main" val="3346206918"/>
                    </a:ext>
                  </a:extLst>
                </a:gridCol>
                <a:gridCol w="208280">
                  <a:extLst>
                    <a:ext uri="{9D8B030D-6E8A-4147-A177-3AD203B41FA5}">
                      <a16:colId xmlns:a16="http://schemas.microsoft.com/office/drawing/2014/main" val="644920529"/>
                    </a:ext>
                  </a:extLst>
                </a:gridCol>
                <a:gridCol w="1663658">
                  <a:extLst>
                    <a:ext uri="{9D8B030D-6E8A-4147-A177-3AD203B41FA5}">
                      <a16:colId xmlns:a16="http://schemas.microsoft.com/office/drawing/2014/main" val="3619461242"/>
                    </a:ext>
                  </a:extLst>
                </a:gridCol>
                <a:gridCol w="1669312">
                  <a:extLst>
                    <a:ext uri="{9D8B030D-6E8A-4147-A177-3AD203B41FA5}">
                      <a16:colId xmlns:a16="http://schemas.microsoft.com/office/drawing/2014/main" val="2804120691"/>
                    </a:ext>
                  </a:extLst>
                </a:gridCol>
                <a:gridCol w="255181">
                  <a:extLst>
                    <a:ext uri="{9D8B030D-6E8A-4147-A177-3AD203B41FA5}">
                      <a16:colId xmlns:a16="http://schemas.microsoft.com/office/drawing/2014/main" val="492679759"/>
                    </a:ext>
                  </a:extLst>
                </a:gridCol>
                <a:gridCol w="1754372">
                  <a:extLst>
                    <a:ext uri="{9D8B030D-6E8A-4147-A177-3AD203B41FA5}">
                      <a16:colId xmlns:a16="http://schemas.microsoft.com/office/drawing/2014/main" val="666968182"/>
                    </a:ext>
                  </a:extLst>
                </a:gridCol>
                <a:gridCol w="1658679">
                  <a:extLst>
                    <a:ext uri="{9D8B030D-6E8A-4147-A177-3AD203B41FA5}">
                      <a16:colId xmlns:a16="http://schemas.microsoft.com/office/drawing/2014/main" val="2402343051"/>
                    </a:ext>
                  </a:extLst>
                </a:gridCol>
              </a:tblGrid>
              <a:tr h="0">
                <a:tc>
                  <a:txBody>
                    <a:bodyPr/>
                    <a:lstStyle/>
                    <a:p>
                      <a:pPr algn="ctr"/>
                      <a:endParaRPr lang="fr-FR" sz="2400" dirty="0">
                        <a:latin typeface="Unistra A" panose="02000503030000020000"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algn="ctr"/>
                      <a:r>
                        <a:rPr lang="fr-FR" sz="2200" dirty="0" smtClean="0">
                          <a:latin typeface="Unistra A" panose="02000503030000020000" pitchFamily="2" charset="0"/>
                        </a:rPr>
                        <a:t>Etudiants sortants Erasmus+ et Hors</a:t>
                      </a:r>
                      <a:r>
                        <a:rPr lang="fr-FR" sz="2200" baseline="0" dirty="0" smtClean="0">
                          <a:latin typeface="Unistra A" panose="02000503030000020000" pitchFamily="2" charset="0"/>
                        </a:rPr>
                        <a:t> Erasmus+</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CC9F4"/>
                    </a:solidFill>
                  </a:tcPr>
                </a:tc>
                <a:tc hMerge="1">
                  <a:txBody>
                    <a:bodyPr/>
                    <a:lstStyle/>
                    <a:p>
                      <a:endParaRPr lang="fr-FR" sz="2400" dirty="0">
                        <a:latin typeface="Unistra A" panose="02000503030000020000" pitchFamily="2" charset="0"/>
                      </a:endParaRPr>
                    </a:p>
                  </a:txBody>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dirty="0" smtClean="0">
                          <a:latin typeface="Unistra A" panose="02000503030000020000" pitchFamily="2" charset="0"/>
                        </a:rPr>
                        <a:t>Etudiants entrants</a:t>
                      </a:r>
                      <a:r>
                        <a:rPr lang="fr-FR" sz="2200" baseline="0" dirty="0" smtClean="0">
                          <a:latin typeface="Unistra A" panose="02000503030000020000" pitchFamily="2" charset="0"/>
                        </a:rPr>
                        <a:t> Erasmus+ et Hors Erasmus+</a:t>
                      </a:r>
                      <a:endParaRPr lang="fr-FR" sz="2200" dirty="0" smtClean="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CC9F4"/>
                    </a:solidFill>
                  </a:tcPr>
                </a:tc>
                <a:tc hMerge="1">
                  <a:txBody>
                    <a:bodyPr/>
                    <a:lstStyle/>
                    <a:p>
                      <a:endParaRPr lang="fr-FR" sz="2400" dirty="0">
                        <a:latin typeface="Unistra A" panose="02000503030000020000" pitchFamily="2" charset="0"/>
                      </a:endParaRPr>
                    </a:p>
                  </a:txBody>
                  <a:tcPr/>
                </a:tc>
                <a:extLst>
                  <a:ext uri="{0D108BD9-81ED-4DB2-BD59-A6C34878D82A}">
                    <a16:rowId xmlns:a16="http://schemas.microsoft.com/office/drawing/2014/main" val="848694047"/>
                  </a:ext>
                </a:extLst>
              </a:tr>
              <a:tr h="491224">
                <a:tc>
                  <a:txBody>
                    <a:bodyPr/>
                    <a:lstStyle/>
                    <a:p>
                      <a:pPr algn="ctr"/>
                      <a:endParaRPr lang="fr-FR" sz="2400" dirty="0">
                        <a:latin typeface="Unistra A" panose="02000503030000020000" pitchFamily="2"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dirty="0" smtClean="0">
                          <a:latin typeface="Unistra A" panose="02000503030000020000" pitchFamily="2" charset="0"/>
                        </a:rPr>
                        <a:t>Candidatures</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dirty="0" smtClean="0">
                          <a:latin typeface="Unistra A" panose="02000503030000020000" pitchFamily="2" charset="0"/>
                        </a:rPr>
                        <a:t>Signalements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dirty="0" smtClean="0">
                          <a:latin typeface="Unistra A" panose="02000503030000020000" pitchFamily="2" charset="0"/>
                        </a:rPr>
                        <a:t>Candidatures</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dirty="0" smtClean="0">
                          <a:latin typeface="Unistra A" panose="02000503030000020000" pitchFamily="2" charset="0"/>
                        </a:rPr>
                        <a:t>Signalements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2242667"/>
                  </a:ext>
                </a:extLst>
              </a:tr>
              <a:tr h="370840">
                <a:tc>
                  <a:txBody>
                    <a:bodyPr/>
                    <a:lstStyle/>
                    <a:p>
                      <a:pPr algn="ctr"/>
                      <a:r>
                        <a:rPr lang="fr-FR" sz="2200" dirty="0" smtClean="0">
                          <a:latin typeface="Unistra A" panose="02000503030000020000" pitchFamily="2" charset="0"/>
                        </a:rPr>
                        <a:t>2022/23</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1328</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1472</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35</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2285218"/>
                  </a:ext>
                </a:extLst>
              </a:tr>
              <a:tr h="370840">
                <a:tc>
                  <a:txBody>
                    <a:bodyPr/>
                    <a:lstStyle/>
                    <a:p>
                      <a:pPr algn="ctr"/>
                      <a:r>
                        <a:rPr lang="fr-FR" sz="2200" dirty="0" smtClean="0">
                          <a:latin typeface="Unistra A" panose="02000503030000020000" pitchFamily="2" charset="0"/>
                        </a:rPr>
                        <a:t>2021/22</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1275</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1385</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39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786897"/>
                  </a:ext>
                </a:extLst>
              </a:tr>
              <a:tr h="370840">
                <a:tc>
                  <a:txBody>
                    <a:bodyPr/>
                    <a:lstStyle/>
                    <a:p>
                      <a:pPr algn="ctr"/>
                      <a:r>
                        <a:rPr lang="fr-FR" sz="2200" dirty="0" smtClean="0">
                          <a:latin typeface="Unistra A" panose="02000503030000020000" pitchFamily="2" charset="0"/>
                        </a:rPr>
                        <a:t>2020/21</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914</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967</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29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4199064"/>
                  </a:ext>
                </a:extLst>
              </a:tr>
              <a:tr h="370840">
                <a:tc>
                  <a:txBody>
                    <a:bodyPr/>
                    <a:lstStyle/>
                    <a:p>
                      <a:pPr algn="ctr"/>
                      <a:r>
                        <a:rPr lang="fr-FR" sz="2200" dirty="0" smtClean="0">
                          <a:latin typeface="Unistra A" panose="02000503030000020000" pitchFamily="2" charset="0"/>
                        </a:rPr>
                        <a:t>2019/20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1332</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11</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1484</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32</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0562178"/>
                  </a:ext>
                </a:extLst>
              </a:tr>
              <a:tr h="370840">
                <a:tc>
                  <a:txBody>
                    <a:bodyPr/>
                    <a:lstStyle/>
                    <a:p>
                      <a:pPr algn="ctr"/>
                      <a:r>
                        <a:rPr lang="fr-FR" sz="2200" dirty="0" smtClean="0">
                          <a:latin typeface="Unistra A" panose="02000503030000020000" pitchFamily="2" charset="0"/>
                        </a:rPr>
                        <a:t>2018/19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4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1209</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8</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1512</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200" dirty="0" smtClean="0">
                          <a:latin typeface="Unistra A" panose="02000503030000020000" pitchFamily="2" charset="0"/>
                        </a:rPr>
                        <a:t>34</a:t>
                      </a:r>
                      <a:endParaRPr lang="fr-FR" sz="2200" dirty="0">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759372"/>
                  </a:ext>
                </a:extLst>
              </a:tr>
            </a:tbl>
          </a:graphicData>
        </a:graphic>
      </p:graphicFrame>
      <p:sp>
        <p:nvSpPr>
          <p:cNvPr id="7" name="Espace réservé du texte 4"/>
          <p:cNvSpPr>
            <a:spLocks noGrp="1"/>
          </p:cNvSpPr>
          <p:nvPr>
            <p:ph type="body" sz="quarter" idx="15"/>
          </p:nvPr>
        </p:nvSpPr>
        <p:spPr>
          <a:xfrm>
            <a:off x="789550" y="249945"/>
            <a:ext cx="3621625" cy="301005"/>
          </a:xfrm>
        </p:spPr>
        <p:txBody>
          <a:bodyPr>
            <a:normAutofit lnSpcReduction="10000"/>
          </a:bodyPr>
          <a:lstStyle/>
          <a:p>
            <a:r>
              <a:rPr lang="fr-FR" dirty="0"/>
              <a:t>Chapitre 1 | Définitions et statistiques</a:t>
            </a:r>
          </a:p>
          <a:p>
            <a:endParaRPr lang="fr-FR" dirty="0"/>
          </a:p>
        </p:txBody>
      </p:sp>
    </p:spTree>
    <p:extLst>
      <p:ext uri="{BB962C8B-B14F-4D97-AF65-F5344CB8AC3E}">
        <p14:creationId xmlns:p14="http://schemas.microsoft.com/office/powerpoint/2010/main" val="1342235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7773" y="556600"/>
            <a:ext cx="8026804" cy="830997"/>
          </a:xfrm>
          <a:prstGeom prst="rect">
            <a:avLst/>
          </a:prstGeom>
        </p:spPr>
        <p:txBody>
          <a:bodyPr wrap="square">
            <a:spAutoFit/>
          </a:bodyPr>
          <a:lstStyle/>
          <a:p>
            <a:pPr marL="0" marR="0" lvl="0" indent="0" algn="l" defTabSz="457200" rtl="0" eaLnBrk="1" fontAlgn="auto" latinLnBrk="0" hangingPunct="1">
              <a:lnSpc>
                <a:spcPct val="100000"/>
              </a:lnSpc>
              <a:spcBef>
                <a:spcPts val="1500"/>
              </a:spcBef>
              <a:spcAft>
                <a:spcPts val="0"/>
              </a:spcAft>
              <a:buClrTx/>
              <a:buSzPct val="35000"/>
              <a:buFontTx/>
              <a:buNone/>
              <a:tabLst/>
              <a:defRPr/>
            </a:pP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Nombre de dossiers de financements Erasmus+ Besoins spécifiques déposés par l’</a:t>
            </a:r>
            <a:r>
              <a:rPr kumimoji="0" lang="fr-FR" sz="2400" b="0" i="0" u="none" strike="noStrike" kern="1200" cap="none" spc="0" normalizeH="0" baseline="0" noProof="0" dirty="0" err="1" smtClean="0">
                <a:ln>
                  <a:noFill/>
                </a:ln>
                <a:solidFill>
                  <a:prstClr val="black"/>
                </a:solidFill>
                <a:effectLst/>
                <a:uLnTx/>
                <a:uFillTx/>
                <a:latin typeface="Unistra A"/>
                <a:ea typeface="+mn-ea"/>
                <a:cs typeface="Unistra A"/>
              </a:rPr>
              <a:t>Unistra</a:t>
            </a:r>
            <a:r>
              <a:rPr kumimoji="0" lang="fr-FR" sz="2400" b="0" i="0" u="none" strike="noStrike" kern="1200" cap="none" spc="0" normalizeH="0" baseline="0" noProof="0" dirty="0" smtClean="0">
                <a:ln>
                  <a:noFill/>
                </a:ln>
                <a:solidFill>
                  <a:prstClr val="black"/>
                </a:solidFill>
                <a:effectLst/>
                <a:uLnTx/>
                <a:uFillTx/>
                <a:latin typeface="Unistra A"/>
                <a:ea typeface="+mn-ea"/>
                <a:cs typeface="Unistra A"/>
              </a:rPr>
              <a:t> :</a:t>
            </a:r>
          </a:p>
        </p:txBody>
      </p:sp>
      <p:sp>
        <p:nvSpPr>
          <p:cNvPr id="10" name="Espace réservé du pied de page 9"/>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 !</a:t>
            </a:r>
          </a:p>
        </p:txBody>
      </p:sp>
      <p:sp>
        <p:nvSpPr>
          <p:cNvPr id="11" name="Espace réservé du numéro de diapositive 10"/>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graphicFrame>
        <p:nvGraphicFramePr>
          <p:cNvPr id="4" name="Tableau 3"/>
          <p:cNvGraphicFramePr>
            <a:graphicFrameLocks noGrp="1"/>
          </p:cNvGraphicFramePr>
          <p:nvPr>
            <p:extLst/>
          </p:nvPr>
        </p:nvGraphicFramePr>
        <p:xfrm>
          <a:off x="277510" y="2126930"/>
          <a:ext cx="3649578" cy="2830871"/>
        </p:xfrm>
        <a:graphic>
          <a:graphicData uri="http://schemas.openxmlformats.org/drawingml/2006/table">
            <a:tbl>
              <a:tblPr firstRow="1" bandRow="1">
                <a:tableStyleId>{2D5ABB26-0587-4C30-8999-92F81FD0307C}</a:tableStyleId>
              </a:tblPr>
              <a:tblGrid>
                <a:gridCol w="1216526">
                  <a:extLst>
                    <a:ext uri="{9D8B030D-6E8A-4147-A177-3AD203B41FA5}">
                      <a16:colId xmlns:a16="http://schemas.microsoft.com/office/drawing/2014/main" val="2388201615"/>
                    </a:ext>
                  </a:extLst>
                </a:gridCol>
                <a:gridCol w="1216526">
                  <a:extLst>
                    <a:ext uri="{9D8B030D-6E8A-4147-A177-3AD203B41FA5}">
                      <a16:colId xmlns:a16="http://schemas.microsoft.com/office/drawing/2014/main" val="2653158886"/>
                    </a:ext>
                  </a:extLst>
                </a:gridCol>
                <a:gridCol w="1216526">
                  <a:extLst>
                    <a:ext uri="{9D8B030D-6E8A-4147-A177-3AD203B41FA5}">
                      <a16:colId xmlns:a16="http://schemas.microsoft.com/office/drawing/2014/main" val="1891407512"/>
                    </a:ext>
                  </a:extLst>
                </a:gridCol>
              </a:tblGrid>
              <a:tr h="370840">
                <a:tc>
                  <a:txBody>
                    <a:bodyPr/>
                    <a:lstStyle/>
                    <a:p>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b="1" dirty="0" smtClean="0">
                          <a:latin typeface="Unistra A" panose="02000503030000020000" pitchFamily="2" charset="0"/>
                        </a:rPr>
                        <a:t>Mobilité</a:t>
                      </a:r>
                    </a:p>
                    <a:p>
                      <a:pPr algn="ctr">
                        <a:lnSpc>
                          <a:spcPts val="2000"/>
                        </a:lnSpc>
                      </a:pPr>
                      <a:r>
                        <a:rPr lang="fr-FR" sz="1800" b="1" dirty="0" smtClean="0">
                          <a:latin typeface="Unistra A" panose="02000503030000020000" pitchFamily="2" charset="0"/>
                        </a:rPr>
                        <a:t>Etudes</a:t>
                      </a:r>
                      <a:endParaRPr lang="fr-FR" sz="1800" b="1"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CC9F4"/>
                    </a:solidFill>
                  </a:tcPr>
                </a:tc>
                <a:tc>
                  <a:txBody>
                    <a:bodyPr/>
                    <a:lstStyle/>
                    <a:p>
                      <a:pPr algn="ctr">
                        <a:lnSpc>
                          <a:spcPts val="2000"/>
                        </a:lnSpc>
                      </a:pPr>
                      <a:r>
                        <a:rPr lang="fr-FR" sz="1800" b="1" dirty="0" smtClean="0">
                          <a:latin typeface="Unistra A" panose="02000503030000020000" pitchFamily="2" charset="0"/>
                        </a:rPr>
                        <a:t>Mobilité</a:t>
                      </a:r>
                    </a:p>
                    <a:p>
                      <a:pPr algn="ctr">
                        <a:lnSpc>
                          <a:spcPts val="2000"/>
                        </a:lnSpc>
                      </a:pPr>
                      <a:r>
                        <a:rPr lang="fr-FR" sz="1800" b="1" dirty="0" smtClean="0">
                          <a:latin typeface="Unistra A" panose="02000503030000020000" pitchFamily="2" charset="0"/>
                        </a:rPr>
                        <a:t>Stage</a:t>
                      </a:r>
                      <a:endParaRPr lang="fr-FR" sz="1800" b="1"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CC9F4"/>
                    </a:solidFill>
                  </a:tcPr>
                </a:tc>
                <a:extLst>
                  <a:ext uri="{0D108BD9-81ED-4DB2-BD59-A6C34878D82A}">
                    <a16:rowId xmlns:a16="http://schemas.microsoft.com/office/drawing/2014/main" val="2086876915"/>
                  </a:ext>
                </a:extLst>
              </a:tr>
              <a:tr h="377231">
                <a:tc>
                  <a:txBody>
                    <a:bodyPr/>
                    <a:lstStyle/>
                    <a:p>
                      <a:r>
                        <a:rPr lang="fr-FR" sz="1800" dirty="0" smtClean="0">
                          <a:latin typeface="Unistra A" panose="02000503030000020000" pitchFamily="2" charset="0"/>
                        </a:rPr>
                        <a:t>2021/22</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2</a:t>
                      </a: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3172531"/>
                  </a:ext>
                </a:extLst>
              </a:tr>
              <a:tr h="370840">
                <a:tc>
                  <a:txBody>
                    <a:bodyPr/>
                    <a:lstStyle/>
                    <a:p>
                      <a:r>
                        <a:rPr lang="fr-FR" sz="1800" dirty="0" smtClean="0">
                          <a:latin typeface="Unistra A" panose="02000503030000020000" pitchFamily="2" charset="0"/>
                        </a:rPr>
                        <a:t>2017/18</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2</a:t>
                      </a: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2259831"/>
                  </a:ext>
                </a:extLst>
              </a:tr>
              <a:tr h="370840">
                <a:tc>
                  <a:txBody>
                    <a:bodyPr/>
                    <a:lstStyle/>
                    <a:p>
                      <a:r>
                        <a:rPr lang="fr-FR" sz="1800" dirty="0" smtClean="0">
                          <a:latin typeface="Unistra A" panose="02000503030000020000" pitchFamily="2" charset="0"/>
                        </a:rPr>
                        <a:t>2012/13</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030902"/>
                  </a:ext>
                </a:extLst>
              </a:tr>
              <a:tr h="370840">
                <a:tc>
                  <a:txBody>
                    <a:bodyPr/>
                    <a:lstStyle/>
                    <a:p>
                      <a:r>
                        <a:rPr lang="fr-FR" sz="1800" dirty="0" smtClean="0">
                          <a:latin typeface="Unistra A" panose="02000503030000020000" pitchFamily="2" charset="0"/>
                        </a:rPr>
                        <a:t>2008/09</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9287567"/>
                  </a:ext>
                </a:extLst>
              </a:tr>
              <a:tr h="370840">
                <a:tc>
                  <a:txBody>
                    <a:bodyPr/>
                    <a:lstStyle/>
                    <a:p>
                      <a:r>
                        <a:rPr lang="fr-FR" sz="1800" dirty="0" smtClean="0">
                          <a:latin typeface="Unistra A" panose="02000503030000020000" pitchFamily="2" charset="0"/>
                        </a:rPr>
                        <a:t>2006/07</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1</a:t>
                      </a:r>
                      <a:endParaRPr lang="fr-FR" sz="1800" dirty="0" smtClean="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endParaRPr lang="fr-FR" sz="1800"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362467"/>
                  </a:ext>
                </a:extLst>
              </a:tr>
              <a:tr h="370840">
                <a:tc>
                  <a:txBody>
                    <a:bodyPr/>
                    <a:lstStyle/>
                    <a:p>
                      <a:r>
                        <a:rPr lang="fr-FR" sz="1800" dirty="0" smtClean="0">
                          <a:latin typeface="Unistra A" panose="02000503030000020000" pitchFamily="2" charset="0"/>
                        </a:rPr>
                        <a:t>TOTAL</a:t>
                      </a:r>
                      <a:endParaRPr lang="fr-FR" sz="1800" b="1"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7</a:t>
                      </a:r>
                      <a:endParaRPr lang="fr-FR" sz="1800" b="1"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pPr>
                      <a:r>
                        <a:rPr lang="fr-FR" sz="1800" dirty="0" smtClean="0">
                          <a:latin typeface="Unistra A" panose="02000503030000020000" pitchFamily="2" charset="0"/>
                        </a:rPr>
                        <a:t>1</a:t>
                      </a:r>
                      <a:endParaRPr lang="fr-FR" sz="1800" b="1" dirty="0">
                        <a:solidFill>
                          <a:schemeClr val="tx1"/>
                        </a:solidFill>
                        <a:latin typeface="Unistra A" panose="0200050303000002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3887992"/>
                  </a:ext>
                </a:extLst>
              </a:tr>
            </a:tbl>
          </a:graphicData>
        </a:graphic>
      </p:graphicFrame>
      <p:graphicFrame>
        <p:nvGraphicFramePr>
          <p:cNvPr id="6" name="Tableau 5"/>
          <p:cNvGraphicFramePr>
            <a:graphicFrameLocks noGrp="1"/>
          </p:cNvGraphicFramePr>
          <p:nvPr>
            <p:extLst/>
          </p:nvPr>
        </p:nvGraphicFramePr>
        <p:xfrm>
          <a:off x="4224563" y="1079562"/>
          <a:ext cx="4732825" cy="4940773"/>
        </p:xfrm>
        <a:graphic>
          <a:graphicData uri="http://schemas.openxmlformats.org/drawingml/2006/table">
            <a:tbl>
              <a:tblPr firstRow="1" bandRow="1">
                <a:tableStyleId>{B301B821-A1FF-4177-AEE7-76D212191A09}</a:tableStyleId>
              </a:tblPr>
              <a:tblGrid>
                <a:gridCol w="3562219">
                  <a:extLst>
                    <a:ext uri="{9D8B030D-6E8A-4147-A177-3AD203B41FA5}">
                      <a16:colId xmlns:a16="http://schemas.microsoft.com/office/drawing/2014/main" val="2332938871"/>
                    </a:ext>
                  </a:extLst>
                </a:gridCol>
                <a:gridCol w="1170606">
                  <a:extLst>
                    <a:ext uri="{9D8B030D-6E8A-4147-A177-3AD203B41FA5}">
                      <a16:colId xmlns:a16="http://schemas.microsoft.com/office/drawing/2014/main" val="3414163010"/>
                    </a:ext>
                  </a:extLst>
                </a:gridCol>
              </a:tblGrid>
              <a:tr h="351408">
                <a:tc gridSpan="2">
                  <a:txBody>
                    <a:bodyPr/>
                    <a:lstStyle/>
                    <a:p>
                      <a:pPr algn="ctr"/>
                      <a:r>
                        <a:rPr lang="fr-FR" sz="1800" kern="1200" dirty="0" smtClean="0">
                          <a:solidFill>
                            <a:schemeClr val="tx1"/>
                          </a:solidFill>
                          <a:latin typeface="Unistra A" panose="02000503030000020000" pitchFamily="2" charset="0"/>
                        </a:rPr>
                        <a:t>Composantes concernées (toutes années confondues)</a:t>
                      </a:r>
                      <a:endParaRPr lang="fr-FR" sz="1800" kern="1200" dirty="0">
                        <a:solidFill>
                          <a:schemeClr val="tx1"/>
                        </a:solidFill>
                        <a:latin typeface="Unistra A" panose="02000503030000020000" pitchFamily="2"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hMerge="1">
                  <a:txBody>
                    <a:bodyPr/>
                    <a:lstStyle/>
                    <a:p>
                      <a:pPr algn="ctr"/>
                      <a:endParaRPr lang="fr-FR" sz="20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47987"/>
                  </a:ext>
                </a:extLst>
              </a:tr>
              <a:tr h="316788">
                <a:tc>
                  <a:txBody>
                    <a:bodyPr/>
                    <a:lstStyle/>
                    <a:p>
                      <a:r>
                        <a:rPr lang="fr-FR" sz="1800" dirty="0" smtClean="0">
                          <a:solidFill>
                            <a:schemeClr val="tx1"/>
                          </a:solidFill>
                          <a:latin typeface="Unistra A" panose="02000503030000020000" pitchFamily="2" charset="0"/>
                        </a:rPr>
                        <a:t>EM *</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6353166"/>
                  </a:ext>
                </a:extLst>
              </a:tr>
              <a:tr h="316788">
                <a:tc>
                  <a:txBody>
                    <a:bodyPr/>
                    <a:lstStyle/>
                    <a:p>
                      <a:r>
                        <a:rPr lang="fr-FR" sz="1800" dirty="0" smtClean="0">
                          <a:solidFill>
                            <a:schemeClr val="tx1"/>
                          </a:solidFill>
                          <a:latin typeface="Unistra A" panose="02000503030000020000" pitchFamily="2" charset="0"/>
                        </a:rPr>
                        <a:t>Faculté de Chimie</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0719400"/>
                  </a:ext>
                </a:extLst>
              </a:tr>
              <a:tr h="316788">
                <a:tc>
                  <a:txBody>
                    <a:bodyPr/>
                    <a:lstStyle/>
                    <a:p>
                      <a:r>
                        <a:rPr lang="fr-FR" sz="1800" dirty="0" smtClean="0">
                          <a:solidFill>
                            <a:schemeClr val="tx1"/>
                          </a:solidFill>
                          <a:latin typeface="Unistra A" panose="02000503030000020000" pitchFamily="2" charset="0"/>
                        </a:rPr>
                        <a:t>Faculté de Droit</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037818"/>
                  </a:ext>
                </a:extLst>
              </a:tr>
              <a:tr h="316788">
                <a:tc>
                  <a:txBody>
                    <a:bodyPr/>
                    <a:lstStyle/>
                    <a:p>
                      <a:r>
                        <a:rPr lang="fr-FR" sz="1800" dirty="0" smtClean="0">
                          <a:solidFill>
                            <a:schemeClr val="tx1">
                              <a:lumMod val="95000"/>
                              <a:lumOff val="5000"/>
                            </a:schemeClr>
                          </a:solidFill>
                          <a:latin typeface="Unistra A" panose="02000503030000020000" pitchFamily="2" charset="0"/>
                        </a:rPr>
                        <a:t>Sciences Po *</a:t>
                      </a:r>
                      <a:endParaRPr lang="fr-FR" sz="1800" dirty="0">
                        <a:solidFill>
                          <a:schemeClr val="tx1">
                            <a:lumMod val="95000"/>
                            <a:lumOff val="5000"/>
                          </a:schemeClr>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5</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6532659"/>
                  </a:ext>
                </a:extLst>
              </a:tr>
              <a:tr h="551653">
                <a:tc>
                  <a:txBody>
                    <a:bodyPr/>
                    <a:lstStyle/>
                    <a:p>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783473"/>
                  </a:ext>
                </a:extLst>
              </a:tr>
              <a:tr h="316788">
                <a:tc gridSpan="2">
                  <a:txBody>
                    <a:bodyPr/>
                    <a:lstStyle/>
                    <a:p>
                      <a:pPr algn="ctr"/>
                      <a:r>
                        <a:rPr lang="fr-FR" sz="1800" b="1" dirty="0" smtClean="0">
                          <a:solidFill>
                            <a:schemeClr val="tx1"/>
                          </a:solidFill>
                          <a:latin typeface="Unistra A" panose="02000503030000020000" pitchFamily="2" charset="0"/>
                        </a:rPr>
                        <a:t>Destinations de la mobilité </a:t>
                      </a:r>
                      <a:endParaRPr lang="fr-FR" sz="1800" b="1"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hMerge="1">
                  <a:txBody>
                    <a:bodyPr/>
                    <a:lstStyle/>
                    <a:p>
                      <a:pPr algn="ct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159902"/>
                  </a:ext>
                </a:extLst>
              </a:tr>
              <a:tr h="316788">
                <a:tc>
                  <a:txBody>
                    <a:bodyPr/>
                    <a:lstStyle/>
                    <a:p>
                      <a:r>
                        <a:rPr lang="fr-FR" sz="1800" dirty="0" smtClean="0">
                          <a:solidFill>
                            <a:schemeClr val="tx1"/>
                          </a:solidFill>
                          <a:latin typeface="Unistra A" panose="02000503030000020000" pitchFamily="2" charset="0"/>
                        </a:rPr>
                        <a:t>Allemagne</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2</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0861297"/>
                  </a:ext>
                </a:extLst>
              </a:tr>
              <a:tr h="316788">
                <a:tc>
                  <a:txBody>
                    <a:bodyPr/>
                    <a:lstStyle/>
                    <a:p>
                      <a:r>
                        <a:rPr lang="fr-FR" sz="1800" dirty="0" smtClean="0">
                          <a:solidFill>
                            <a:schemeClr val="tx1"/>
                          </a:solidFill>
                          <a:latin typeface="Unistra A" panose="02000503030000020000" pitchFamily="2" charset="0"/>
                        </a:rPr>
                        <a:t>Danemark</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251799"/>
                  </a:ext>
                </a:extLst>
              </a:tr>
              <a:tr h="316788">
                <a:tc>
                  <a:txBody>
                    <a:bodyPr/>
                    <a:lstStyle/>
                    <a:p>
                      <a:r>
                        <a:rPr lang="fr-FR" sz="1800" dirty="0" smtClean="0">
                          <a:solidFill>
                            <a:schemeClr val="tx1"/>
                          </a:solidFill>
                          <a:latin typeface="Unistra A" panose="02000503030000020000" pitchFamily="2" charset="0"/>
                        </a:rPr>
                        <a:t>Espagne</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1120532"/>
                  </a:ext>
                </a:extLst>
              </a:tr>
              <a:tr h="316788">
                <a:tc>
                  <a:txBody>
                    <a:bodyPr/>
                    <a:lstStyle/>
                    <a:p>
                      <a:r>
                        <a:rPr lang="fr-FR" sz="1800" dirty="0" smtClean="0">
                          <a:solidFill>
                            <a:schemeClr val="tx1"/>
                          </a:solidFill>
                          <a:latin typeface="Unistra A" panose="02000503030000020000" pitchFamily="2" charset="0"/>
                        </a:rPr>
                        <a:t>Irlande</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2</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6960881"/>
                  </a:ext>
                </a:extLst>
              </a:tr>
              <a:tr h="316788">
                <a:tc>
                  <a:txBody>
                    <a:bodyPr/>
                    <a:lstStyle/>
                    <a:p>
                      <a:r>
                        <a:rPr lang="fr-FR" sz="1800" dirty="0" smtClean="0">
                          <a:solidFill>
                            <a:schemeClr val="tx1"/>
                          </a:solidFill>
                          <a:latin typeface="Unistra A" panose="02000503030000020000" pitchFamily="2" charset="0"/>
                        </a:rPr>
                        <a:t>Italie</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3487969"/>
                  </a:ext>
                </a:extLst>
              </a:tr>
              <a:tr h="316788">
                <a:tc>
                  <a:txBody>
                    <a:bodyPr/>
                    <a:lstStyle/>
                    <a:p>
                      <a:r>
                        <a:rPr lang="fr-FR" sz="1800" dirty="0" smtClean="0">
                          <a:solidFill>
                            <a:schemeClr val="tx1"/>
                          </a:solidFill>
                          <a:latin typeface="Unistra A" panose="02000503030000020000" pitchFamily="2" charset="0"/>
                        </a:rPr>
                        <a:t>Royaume-Uni</a:t>
                      </a:r>
                      <a:endParaRPr lang="fr-FR" sz="1800" dirty="0">
                        <a:solidFill>
                          <a:schemeClr val="tx1"/>
                        </a:solidFill>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800" dirty="0" smtClean="0">
                          <a:latin typeface="Unistra A" panose="02000503030000020000" pitchFamily="2" charset="0"/>
                        </a:rPr>
                        <a:t>1</a:t>
                      </a:r>
                      <a:endParaRPr lang="fr-FR" sz="1800" dirty="0">
                        <a:latin typeface="Unistra A" panose="0200050303000002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1638521"/>
                  </a:ext>
                </a:extLst>
              </a:tr>
            </a:tbl>
          </a:graphicData>
        </a:graphic>
      </p:graphicFrame>
      <p:sp>
        <p:nvSpPr>
          <p:cNvPr id="8" name="ZoneTexte 7"/>
          <p:cNvSpPr txBox="1"/>
          <p:nvPr/>
        </p:nvSpPr>
        <p:spPr>
          <a:xfrm>
            <a:off x="4224563" y="2934789"/>
            <a:ext cx="37636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3F3FFF"/>
                </a:solidFill>
                <a:effectLst/>
                <a:uLnTx/>
                <a:uFillTx/>
                <a:latin typeface="Calibri"/>
                <a:ea typeface="+mn-ea"/>
                <a:cs typeface="+mn-cs"/>
              </a:rPr>
              <a:t> </a:t>
            </a:r>
            <a:r>
              <a:rPr kumimoji="0" lang="fr-FR" sz="1800" b="0" i="1" u="none" strike="noStrike" kern="1200" cap="none" spc="0" normalizeH="0" baseline="0" noProof="0" dirty="0" smtClean="0">
                <a:ln>
                  <a:noFill/>
                </a:ln>
                <a:solidFill>
                  <a:prstClr val="black">
                    <a:lumMod val="95000"/>
                    <a:lumOff val="5000"/>
                  </a:prstClr>
                </a:solidFill>
                <a:effectLst/>
                <a:uLnTx/>
                <a:uFillTx/>
                <a:latin typeface="Unistra A" panose="02000503030000020000" pitchFamily="2" charset="0"/>
                <a:ea typeface="+mn-ea"/>
                <a:cs typeface="+mn-cs"/>
              </a:rPr>
              <a:t>* 6 mobilité obligatoires sur les 8</a:t>
            </a:r>
            <a:endParaRPr kumimoji="0" lang="fr-FR" sz="1800" b="0" i="1" u="none" strike="noStrike" kern="1200" cap="none" spc="0" normalizeH="0" baseline="0" noProof="0" dirty="0">
              <a:ln>
                <a:noFill/>
              </a:ln>
              <a:solidFill>
                <a:prstClr val="black">
                  <a:lumMod val="95000"/>
                  <a:lumOff val="5000"/>
                </a:prstClr>
              </a:solidFill>
              <a:effectLst/>
              <a:uLnTx/>
              <a:uFillTx/>
              <a:latin typeface="Unistra A" panose="02000503030000020000" pitchFamily="2" charset="0"/>
              <a:ea typeface="+mn-ea"/>
              <a:cs typeface="+mn-cs"/>
            </a:endParaRPr>
          </a:p>
        </p:txBody>
      </p:sp>
      <p:sp>
        <p:nvSpPr>
          <p:cNvPr id="9" name="Espace réservé du texte 4"/>
          <p:cNvSpPr>
            <a:spLocks noGrp="1"/>
          </p:cNvSpPr>
          <p:nvPr>
            <p:ph type="body" sz="quarter" idx="15"/>
          </p:nvPr>
        </p:nvSpPr>
        <p:spPr>
          <a:xfrm>
            <a:off x="789550" y="249945"/>
            <a:ext cx="3621625" cy="301005"/>
          </a:xfrm>
        </p:spPr>
        <p:txBody>
          <a:bodyPr>
            <a:normAutofit lnSpcReduction="10000"/>
          </a:bodyPr>
          <a:lstStyle/>
          <a:p>
            <a:r>
              <a:rPr lang="fr-FR" dirty="0"/>
              <a:t>Chapitre 1 | Définitions et statistiques</a:t>
            </a:r>
          </a:p>
          <a:p>
            <a:endParaRPr lang="fr-FR" dirty="0"/>
          </a:p>
        </p:txBody>
      </p:sp>
    </p:spTree>
    <p:extLst>
      <p:ext uri="{BB962C8B-B14F-4D97-AF65-F5344CB8AC3E}">
        <p14:creationId xmlns:p14="http://schemas.microsoft.com/office/powerpoint/2010/main" val="197682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039983" y="6279954"/>
            <a:ext cx="5410200" cy="27432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Unistra A"/>
                <a:ea typeface="+mn-ea"/>
              </a:rPr>
              <a:t>Handicap et mobilité internationale : oser partir</a:t>
            </a: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611331" y="496625"/>
            <a:ext cx="7372698" cy="652282"/>
          </a:xfrm>
        </p:spPr>
        <p:txBody>
          <a:bodyPr>
            <a:normAutofit fontScale="92500" lnSpcReduction="20000"/>
          </a:bodyPr>
          <a:lstStyle/>
          <a:p>
            <a:r>
              <a:rPr lang="fr-FR" b="1" dirty="0" smtClean="0"/>
              <a:t>Etudiants en mobilité entrante ayant bénéficié d’un PAEH </a:t>
            </a:r>
            <a:r>
              <a:rPr lang="fr-FR" b="1" dirty="0"/>
              <a:t>(plan d'accompagnement de l’étudiant handicapé)</a:t>
            </a:r>
          </a:p>
        </p:txBody>
      </p:sp>
      <p:graphicFrame>
        <p:nvGraphicFramePr>
          <p:cNvPr id="7" name="Tableau 6"/>
          <p:cNvGraphicFramePr>
            <a:graphicFrameLocks noGrp="1"/>
          </p:cNvGraphicFramePr>
          <p:nvPr>
            <p:extLst/>
          </p:nvPr>
        </p:nvGraphicFramePr>
        <p:xfrm>
          <a:off x="611331" y="1141058"/>
          <a:ext cx="7852527" cy="4936744"/>
        </p:xfrm>
        <a:graphic>
          <a:graphicData uri="http://schemas.openxmlformats.org/drawingml/2006/table">
            <a:tbl>
              <a:tblPr firstRow="1" firstCol="1" bandRow="1">
                <a:tableStyleId>{5C22544A-7EE6-4342-B048-85BDC9FD1C3A}</a:tableStyleId>
              </a:tblPr>
              <a:tblGrid>
                <a:gridCol w="1847459">
                  <a:extLst>
                    <a:ext uri="{9D8B030D-6E8A-4147-A177-3AD203B41FA5}">
                      <a16:colId xmlns:a16="http://schemas.microsoft.com/office/drawing/2014/main" val="207678017"/>
                    </a:ext>
                  </a:extLst>
                </a:gridCol>
                <a:gridCol w="1393095">
                  <a:extLst>
                    <a:ext uri="{9D8B030D-6E8A-4147-A177-3AD203B41FA5}">
                      <a16:colId xmlns:a16="http://schemas.microsoft.com/office/drawing/2014/main" val="413896856"/>
                    </a:ext>
                  </a:extLst>
                </a:gridCol>
                <a:gridCol w="1622687">
                  <a:extLst>
                    <a:ext uri="{9D8B030D-6E8A-4147-A177-3AD203B41FA5}">
                      <a16:colId xmlns:a16="http://schemas.microsoft.com/office/drawing/2014/main" val="3805001837"/>
                    </a:ext>
                  </a:extLst>
                </a:gridCol>
                <a:gridCol w="1365394">
                  <a:extLst>
                    <a:ext uri="{9D8B030D-6E8A-4147-A177-3AD203B41FA5}">
                      <a16:colId xmlns:a16="http://schemas.microsoft.com/office/drawing/2014/main" val="1769869591"/>
                    </a:ext>
                  </a:extLst>
                </a:gridCol>
                <a:gridCol w="1623892">
                  <a:extLst>
                    <a:ext uri="{9D8B030D-6E8A-4147-A177-3AD203B41FA5}">
                      <a16:colId xmlns:a16="http://schemas.microsoft.com/office/drawing/2014/main" val="2718028191"/>
                    </a:ext>
                  </a:extLst>
                </a:gridCol>
              </a:tblGrid>
              <a:tr h="191778">
                <a:tc>
                  <a:txBody>
                    <a:bodyPr/>
                    <a:lstStyle/>
                    <a:p>
                      <a:pPr>
                        <a:lnSpc>
                          <a:spcPct val="107000"/>
                        </a:lnSpc>
                        <a:spcAft>
                          <a:spcPts val="0"/>
                        </a:spcAft>
                      </a:pP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200" dirty="0">
                          <a:solidFill>
                            <a:schemeClr val="tx1"/>
                          </a:solidFill>
                          <a:effectLst/>
                        </a:rPr>
                        <a:t>2018-2019</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200" dirty="0">
                          <a:solidFill>
                            <a:schemeClr val="tx1"/>
                          </a:solidFill>
                          <a:effectLst/>
                        </a:rPr>
                        <a:t>2019-2020</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200" dirty="0">
                          <a:solidFill>
                            <a:schemeClr val="tx1"/>
                          </a:solidFill>
                          <a:effectLst/>
                        </a:rPr>
                        <a:t>2020-2021</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200" dirty="0">
                          <a:solidFill>
                            <a:schemeClr val="tx1"/>
                          </a:solidFill>
                          <a:effectLst/>
                        </a:rPr>
                        <a:t>2021-2022</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extLst>
                  <a:ext uri="{0D108BD9-81ED-4DB2-BD59-A6C34878D82A}">
                    <a16:rowId xmlns:a16="http://schemas.microsoft.com/office/drawing/2014/main" val="398464540"/>
                  </a:ext>
                </a:extLst>
              </a:tr>
              <a:tr h="99166">
                <a:tc>
                  <a:txBody>
                    <a:bodyPr/>
                    <a:lstStyle/>
                    <a:p>
                      <a:pPr algn="ctr">
                        <a:lnSpc>
                          <a:spcPct val="107000"/>
                        </a:lnSpc>
                        <a:spcAft>
                          <a:spcPts val="0"/>
                        </a:spcAft>
                      </a:pPr>
                      <a:r>
                        <a:rPr lang="fr-FR" sz="1600" dirty="0" smtClean="0">
                          <a:solidFill>
                            <a:schemeClr val="tx1"/>
                          </a:solidFill>
                          <a:effectLst/>
                          <a:latin typeface="+mn-lt"/>
                          <a:ea typeface="Calibri" panose="020F0502020204030204" pitchFamily="34" charset="0"/>
                          <a:cs typeface="Times New Roman" panose="02020603050405020304" pitchFamily="18" charset="0"/>
                        </a:rPr>
                        <a:t>Nombre</a:t>
                      </a:r>
                      <a:r>
                        <a:rPr lang="fr-FR" sz="1600" baseline="0" dirty="0" smtClean="0">
                          <a:solidFill>
                            <a:schemeClr val="tx1"/>
                          </a:solidFill>
                          <a:effectLst/>
                          <a:latin typeface="+mn-lt"/>
                          <a:ea typeface="Calibri" panose="020F0502020204030204" pitchFamily="34" charset="0"/>
                          <a:cs typeface="Times New Roman" panose="02020603050405020304" pitchFamily="18" charset="0"/>
                        </a:rPr>
                        <a:t> d’étudiants</a:t>
                      </a:r>
                      <a:endParaRPr lang="fr-FR"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600" b="1" dirty="0">
                          <a:solidFill>
                            <a:schemeClr val="tx1"/>
                          </a:solidFill>
                          <a:effectLst/>
                          <a:latin typeface="+mn-lt"/>
                        </a:rPr>
                        <a:t>14</a:t>
                      </a:r>
                      <a:endParaRPr lang="fr-FR" sz="16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600" b="1" dirty="0">
                          <a:effectLst/>
                          <a:latin typeface="+mn-lt"/>
                        </a:rPr>
                        <a:t>17</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600" b="1" dirty="0">
                          <a:effectLst/>
                          <a:latin typeface="+mn-lt"/>
                        </a:rPr>
                        <a:t>3</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tc>
                  <a:txBody>
                    <a:bodyPr/>
                    <a:lstStyle/>
                    <a:p>
                      <a:pPr algn="ctr">
                        <a:lnSpc>
                          <a:spcPct val="107000"/>
                        </a:lnSpc>
                        <a:spcAft>
                          <a:spcPts val="0"/>
                        </a:spcAft>
                      </a:pPr>
                      <a:r>
                        <a:rPr lang="fr-FR" sz="1600" b="1" dirty="0">
                          <a:effectLst/>
                          <a:latin typeface="+mn-lt"/>
                        </a:rPr>
                        <a:t>4</a:t>
                      </a:r>
                      <a:endParaRPr lang="fr-FR"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CC9F4"/>
                    </a:solidFill>
                  </a:tcPr>
                </a:tc>
                <a:extLst>
                  <a:ext uri="{0D108BD9-81ED-4DB2-BD59-A6C34878D82A}">
                    <a16:rowId xmlns:a16="http://schemas.microsoft.com/office/drawing/2014/main" val="1928309671"/>
                  </a:ext>
                </a:extLst>
              </a:tr>
              <a:tr h="1342445">
                <a:tc>
                  <a:txBody>
                    <a:bodyPr/>
                    <a:lstStyle/>
                    <a:p>
                      <a:pPr>
                        <a:lnSpc>
                          <a:spcPct val="107000"/>
                        </a:lnSpc>
                        <a:spcAft>
                          <a:spcPts val="0"/>
                        </a:spcAft>
                      </a:pPr>
                      <a:r>
                        <a:rPr lang="fr-FR" sz="1200" b="0" dirty="0" smtClean="0">
                          <a:solidFill>
                            <a:schemeClr val="tx1"/>
                          </a:solidFill>
                          <a:effectLst/>
                          <a:latin typeface="Unistra A" panose="02000503030000020000" pitchFamily="2" charset="0"/>
                          <a:ea typeface="Calibri" panose="020F0502020204030204" pitchFamily="34" charset="0"/>
                          <a:cs typeface="Times New Roman" panose="02020603050405020304" pitchFamily="18" charset="0"/>
                        </a:rPr>
                        <a:t>Composantes </a:t>
                      </a:r>
                      <a:r>
                        <a:rPr lang="fr-FR" sz="1200" b="0" baseline="0" dirty="0" smtClean="0">
                          <a:solidFill>
                            <a:schemeClr val="tx1"/>
                          </a:solidFill>
                          <a:effectLst/>
                          <a:latin typeface="Unistra A" panose="02000503030000020000" pitchFamily="2" charset="0"/>
                          <a:ea typeface="Calibri" panose="020F0502020204030204" pitchFamily="34" charset="0"/>
                          <a:cs typeface="Times New Roman" panose="02020603050405020304" pitchFamily="18" charset="0"/>
                        </a:rPr>
                        <a:t>d’accueil</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b="0" dirty="0">
                          <a:solidFill>
                            <a:schemeClr val="tx1"/>
                          </a:solidFill>
                          <a:effectLst/>
                          <a:latin typeface="Unistra A" panose="02000503030000020000" pitchFamily="2" charset="0"/>
                        </a:rPr>
                        <a:t>EM : 7</a:t>
                      </a:r>
                    </a:p>
                    <a:p>
                      <a:pPr>
                        <a:lnSpc>
                          <a:spcPct val="107000"/>
                        </a:lnSpc>
                        <a:spcAft>
                          <a:spcPts val="0"/>
                        </a:spcAft>
                      </a:pPr>
                      <a:r>
                        <a:rPr lang="fr-FR" sz="1200" b="0" dirty="0">
                          <a:solidFill>
                            <a:schemeClr val="tx1"/>
                          </a:solidFill>
                          <a:effectLst/>
                          <a:latin typeface="Unistra A" panose="02000503030000020000" pitchFamily="2" charset="0"/>
                        </a:rPr>
                        <a:t>Sciences Po : 3</a:t>
                      </a:r>
                    </a:p>
                    <a:p>
                      <a:pPr>
                        <a:lnSpc>
                          <a:spcPct val="107000"/>
                        </a:lnSpc>
                        <a:spcAft>
                          <a:spcPts val="0"/>
                        </a:spcAft>
                      </a:pPr>
                      <a:r>
                        <a:rPr lang="fr-FR" sz="1200" b="0" dirty="0">
                          <a:solidFill>
                            <a:schemeClr val="tx1"/>
                          </a:solidFill>
                          <a:effectLst/>
                          <a:latin typeface="Unistra A" panose="02000503030000020000" pitchFamily="2" charset="0"/>
                        </a:rPr>
                        <a:t>Maths info : 1</a:t>
                      </a:r>
                    </a:p>
                    <a:p>
                      <a:pPr>
                        <a:lnSpc>
                          <a:spcPct val="107000"/>
                        </a:lnSpc>
                        <a:spcAft>
                          <a:spcPts val="0"/>
                        </a:spcAft>
                      </a:pPr>
                      <a:r>
                        <a:rPr lang="fr-FR" sz="1200" b="0" dirty="0">
                          <a:solidFill>
                            <a:schemeClr val="tx1"/>
                          </a:solidFill>
                          <a:effectLst/>
                          <a:latin typeface="Unistra A" panose="02000503030000020000" pitchFamily="2" charset="0"/>
                        </a:rPr>
                        <a:t>Arts : 1</a:t>
                      </a:r>
                    </a:p>
                    <a:p>
                      <a:pPr>
                        <a:lnSpc>
                          <a:spcPct val="107000"/>
                        </a:lnSpc>
                        <a:spcAft>
                          <a:spcPts val="0"/>
                        </a:spcAft>
                      </a:pPr>
                      <a:r>
                        <a:rPr lang="fr-FR" sz="1200" b="0" dirty="0">
                          <a:solidFill>
                            <a:schemeClr val="tx1"/>
                          </a:solidFill>
                          <a:effectLst/>
                          <a:latin typeface="Unistra A" panose="02000503030000020000" pitchFamily="2" charset="0"/>
                        </a:rPr>
                        <a:t>Langues : 2</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EM : 2</a:t>
                      </a:r>
                    </a:p>
                    <a:p>
                      <a:pPr>
                        <a:lnSpc>
                          <a:spcPct val="107000"/>
                        </a:lnSpc>
                        <a:spcAft>
                          <a:spcPts val="0"/>
                        </a:spcAft>
                      </a:pPr>
                      <a:r>
                        <a:rPr lang="fr-FR" sz="1200" dirty="0">
                          <a:effectLst/>
                          <a:latin typeface="Unistra A" panose="02000503030000020000" pitchFamily="2" charset="0"/>
                        </a:rPr>
                        <a:t>Sciences Po : 5</a:t>
                      </a:r>
                    </a:p>
                    <a:p>
                      <a:pPr>
                        <a:lnSpc>
                          <a:spcPct val="107000"/>
                        </a:lnSpc>
                        <a:spcAft>
                          <a:spcPts val="0"/>
                        </a:spcAft>
                      </a:pPr>
                      <a:r>
                        <a:rPr lang="fr-FR" sz="1200" dirty="0">
                          <a:effectLst/>
                          <a:latin typeface="Unistra A" panose="02000503030000020000" pitchFamily="2" charset="0"/>
                        </a:rPr>
                        <a:t>Maths info : 1</a:t>
                      </a:r>
                    </a:p>
                    <a:p>
                      <a:pPr>
                        <a:lnSpc>
                          <a:spcPct val="107000"/>
                        </a:lnSpc>
                        <a:spcAft>
                          <a:spcPts val="0"/>
                        </a:spcAft>
                      </a:pPr>
                      <a:r>
                        <a:rPr lang="fr-FR" sz="1200" dirty="0">
                          <a:effectLst/>
                          <a:latin typeface="Unistra A" panose="02000503030000020000" pitchFamily="2" charset="0"/>
                        </a:rPr>
                        <a:t>Langues : 3</a:t>
                      </a:r>
                    </a:p>
                    <a:p>
                      <a:pPr>
                        <a:lnSpc>
                          <a:spcPct val="107000"/>
                        </a:lnSpc>
                        <a:spcAft>
                          <a:spcPts val="0"/>
                        </a:spcAft>
                      </a:pPr>
                      <a:r>
                        <a:rPr lang="fr-FR" sz="1200" dirty="0">
                          <a:effectLst/>
                          <a:latin typeface="Unistra A" panose="02000503030000020000" pitchFamily="2" charset="0"/>
                        </a:rPr>
                        <a:t>Lettres : 3</a:t>
                      </a:r>
                    </a:p>
                    <a:p>
                      <a:pPr>
                        <a:lnSpc>
                          <a:spcPct val="107000"/>
                        </a:lnSpc>
                        <a:spcAft>
                          <a:spcPts val="0"/>
                        </a:spcAft>
                      </a:pPr>
                      <a:r>
                        <a:rPr lang="fr-FR" sz="1200" dirty="0">
                          <a:effectLst/>
                          <a:latin typeface="Unistra A" panose="02000503030000020000" pitchFamily="2" charset="0"/>
                        </a:rPr>
                        <a:t>Droit : 2</a:t>
                      </a:r>
                    </a:p>
                    <a:p>
                      <a:pPr>
                        <a:lnSpc>
                          <a:spcPct val="107000"/>
                        </a:lnSpc>
                        <a:spcAft>
                          <a:spcPts val="0"/>
                        </a:spcAft>
                      </a:pPr>
                      <a:r>
                        <a:rPr lang="fr-FR" sz="1200" dirty="0">
                          <a:effectLst/>
                          <a:latin typeface="Unistra A" panose="02000503030000020000" pitchFamily="2" charset="0"/>
                        </a:rPr>
                        <a:t>FSEG : 1</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EM</a:t>
                      </a:r>
                    </a:p>
                    <a:p>
                      <a:pPr>
                        <a:lnSpc>
                          <a:spcPct val="107000"/>
                        </a:lnSpc>
                        <a:spcAft>
                          <a:spcPts val="0"/>
                        </a:spcAft>
                      </a:pPr>
                      <a:r>
                        <a:rPr lang="fr-FR" sz="1200" dirty="0">
                          <a:effectLst/>
                          <a:latin typeface="Unistra A" panose="02000503030000020000" pitchFamily="2" charset="0"/>
                        </a:rPr>
                        <a:t>Psychologie</a:t>
                      </a:r>
                    </a:p>
                    <a:p>
                      <a:pPr>
                        <a:lnSpc>
                          <a:spcPct val="107000"/>
                        </a:lnSpc>
                        <a:spcAft>
                          <a:spcPts val="0"/>
                        </a:spcAft>
                      </a:pPr>
                      <a:r>
                        <a:rPr lang="fr-FR" sz="1200" dirty="0">
                          <a:effectLst/>
                          <a:latin typeface="Unistra A" panose="02000503030000020000" pitchFamily="2" charset="0"/>
                        </a:rPr>
                        <a:t>Sciences de la vie</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Sciences Po</a:t>
                      </a:r>
                    </a:p>
                    <a:p>
                      <a:pPr>
                        <a:lnSpc>
                          <a:spcPct val="107000"/>
                        </a:lnSpc>
                        <a:spcAft>
                          <a:spcPts val="0"/>
                        </a:spcAft>
                      </a:pPr>
                      <a:r>
                        <a:rPr lang="fr-FR" sz="1200" dirty="0">
                          <a:effectLst/>
                          <a:latin typeface="Unistra A" panose="02000503030000020000" pitchFamily="2" charset="0"/>
                        </a:rPr>
                        <a:t>Langues</a:t>
                      </a:r>
                    </a:p>
                    <a:p>
                      <a:pPr>
                        <a:lnSpc>
                          <a:spcPct val="107000"/>
                        </a:lnSpc>
                        <a:spcAft>
                          <a:spcPts val="0"/>
                        </a:spcAft>
                      </a:pPr>
                      <a:r>
                        <a:rPr lang="fr-FR" sz="1200" dirty="0">
                          <a:effectLst/>
                          <a:latin typeface="Unistra A" panose="02000503030000020000" pitchFamily="2" charset="0"/>
                        </a:rPr>
                        <a:t>Lettres</a:t>
                      </a:r>
                    </a:p>
                    <a:p>
                      <a:pPr>
                        <a:lnSpc>
                          <a:spcPct val="107000"/>
                        </a:lnSpc>
                        <a:spcAft>
                          <a:spcPts val="0"/>
                        </a:spcAft>
                      </a:pPr>
                      <a:r>
                        <a:rPr lang="fr-FR" sz="1200" dirty="0">
                          <a:effectLst/>
                          <a:latin typeface="Unistra A" panose="02000503030000020000" pitchFamily="2" charset="0"/>
                        </a:rPr>
                        <a:t>CEIPI</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7210225"/>
                  </a:ext>
                </a:extLst>
              </a:tr>
              <a:tr h="1150666">
                <a:tc>
                  <a:txBody>
                    <a:bodyPr/>
                    <a:lstStyle/>
                    <a:p>
                      <a:pPr>
                        <a:lnSpc>
                          <a:spcPct val="107000"/>
                        </a:lnSpc>
                        <a:spcAft>
                          <a:spcPts val="0"/>
                        </a:spcAft>
                      </a:pPr>
                      <a:r>
                        <a:rPr lang="fr-FR" sz="1200" b="0" dirty="0" smtClean="0">
                          <a:solidFill>
                            <a:schemeClr val="tx1"/>
                          </a:solidFill>
                          <a:effectLst/>
                          <a:latin typeface="Unistra A" panose="02000503030000020000" pitchFamily="2" charset="0"/>
                          <a:ea typeface="Calibri" panose="020F0502020204030204" pitchFamily="34" charset="0"/>
                          <a:cs typeface="Times New Roman" panose="02020603050405020304" pitchFamily="18" charset="0"/>
                        </a:rPr>
                        <a:t>Besoins spécifiques</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b="0" dirty="0">
                          <a:solidFill>
                            <a:schemeClr val="tx1"/>
                          </a:solidFill>
                          <a:effectLst/>
                          <a:latin typeface="Unistra A" panose="02000503030000020000" pitchFamily="2" charset="0"/>
                        </a:rPr>
                        <a:t>Visuel : 1</a:t>
                      </a:r>
                    </a:p>
                    <a:p>
                      <a:pPr>
                        <a:lnSpc>
                          <a:spcPct val="107000"/>
                        </a:lnSpc>
                        <a:spcAft>
                          <a:spcPts val="0"/>
                        </a:spcAft>
                      </a:pPr>
                      <a:r>
                        <a:rPr lang="fr-FR" sz="1200" b="0" dirty="0">
                          <a:solidFill>
                            <a:schemeClr val="tx1"/>
                          </a:solidFill>
                          <a:effectLst/>
                          <a:latin typeface="Unistra A" panose="02000503030000020000" pitchFamily="2" charset="0"/>
                        </a:rPr>
                        <a:t>Langage et parole : 4</a:t>
                      </a:r>
                    </a:p>
                    <a:p>
                      <a:pPr>
                        <a:lnSpc>
                          <a:spcPct val="107000"/>
                        </a:lnSpc>
                        <a:spcAft>
                          <a:spcPts val="0"/>
                        </a:spcAft>
                      </a:pPr>
                      <a:r>
                        <a:rPr lang="fr-FR" sz="1200" b="0" dirty="0">
                          <a:solidFill>
                            <a:schemeClr val="tx1"/>
                          </a:solidFill>
                          <a:effectLst/>
                          <a:latin typeface="Unistra A" panose="02000503030000020000" pitchFamily="2" charset="0"/>
                        </a:rPr>
                        <a:t>Pathologies invalidantes : 3</a:t>
                      </a:r>
                    </a:p>
                    <a:p>
                      <a:pPr>
                        <a:lnSpc>
                          <a:spcPct val="107000"/>
                        </a:lnSpc>
                        <a:spcAft>
                          <a:spcPts val="0"/>
                        </a:spcAft>
                      </a:pPr>
                      <a:r>
                        <a:rPr lang="fr-FR" sz="1200" b="0" dirty="0">
                          <a:solidFill>
                            <a:schemeClr val="tx1"/>
                          </a:solidFill>
                          <a:effectLst/>
                          <a:latin typeface="Unistra A" panose="02000503030000020000" pitchFamily="2" charset="0"/>
                        </a:rPr>
                        <a:t>Troubles psychiques : 2</a:t>
                      </a:r>
                    </a:p>
                    <a:p>
                      <a:pPr>
                        <a:lnSpc>
                          <a:spcPct val="107000"/>
                        </a:lnSpc>
                        <a:spcAft>
                          <a:spcPts val="0"/>
                        </a:spcAft>
                      </a:pPr>
                      <a:r>
                        <a:rPr lang="fr-FR" sz="1200" b="0" dirty="0">
                          <a:solidFill>
                            <a:schemeClr val="tx1"/>
                          </a:solidFill>
                          <a:effectLst/>
                          <a:latin typeface="Unistra A" panose="02000503030000020000" pitchFamily="2" charset="0"/>
                        </a:rPr>
                        <a:t>Autres troubles : 4</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a:effectLst/>
                          <a:latin typeface="Unistra A" panose="02000503030000020000" pitchFamily="2" charset="0"/>
                        </a:rPr>
                        <a:t>Langage et parole : 3</a:t>
                      </a:r>
                    </a:p>
                    <a:p>
                      <a:pPr>
                        <a:lnSpc>
                          <a:spcPct val="107000"/>
                        </a:lnSpc>
                        <a:spcAft>
                          <a:spcPts val="0"/>
                        </a:spcAft>
                      </a:pPr>
                      <a:r>
                        <a:rPr lang="fr-FR" sz="1200">
                          <a:effectLst/>
                          <a:latin typeface="Unistra A" panose="02000503030000020000" pitchFamily="2" charset="0"/>
                        </a:rPr>
                        <a:t>Pathologies invalidantes : 2</a:t>
                      </a:r>
                    </a:p>
                    <a:p>
                      <a:pPr>
                        <a:lnSpc>
                          <a:spcPct val="107000"/>
                        </a:lnSpc>
                        <a:spcAft>
                          <a:spcPts val="0"/>
                        </a:spcAft>
                      </a:pPr>
                      <a:r>
                        <a:rPr lang="fr-FR" sz="1200">
                          <a:effectLst/>
                          <a:latin typeface="Unistra A" panose="02000503030000020000" pitchFamily="2" charset="0"/>
                        </a:rPr>
                        <a:t>Troubles psychiques : 4</a:t>
                      </a:r>
                    </a:p>
                    <a:p>
                      <a:pPr>
                        <a:lnSpc>
                          <a:spcPct val="107000"/>
                        </a:lnSpc>
                        <a:spcAft>
                          <a:spcPts val="0"/>
                        </a:spcAft>
                      </a:pPr>
                      <a:r>
                        <a:rPr lang="fr-FR" sz="1200">
                          <a:effectLst/>
                          <a:latin typeface="Unistra A" panose="02000503030000020000" pitchFamily="2" charset="0"/>
                        </a:rPr>
                        <a:t>Autres troubles : 3</a:t>
                      </a:r>
                    </a:p>
                    <a:p>
                      <a:pPr>
                        <a:lnSpc>
                          <a:spcPct val="107000"/>
                        </a:lnSpc>
                        <a:spcAft>
                          <a:spcPts val="0"/>
                        </a:spcAft>
                      </a:pPr>
                      <a:r>
                        <a:rPr lang="fr-FR" sz="1200">
                          <a:effectLst/>
                          <a:latin typeface="Unistra A" panose="02000503030000020000" pitchFamily="2" charset="0"/>
                        </a:rPr>
                        <a:t>Plusieurs troubles : 4</a:t>
                      </a:r>
                    </a:p>
                    <a:p>
                      <a:pPr>
                        <a:lnSpc>
                          <a:spcPct val="107000"/>
                        </a:lnSpc>
                        <a:spcAft>
                          <a:spcPts val="0"/>
                        </a:spcAft>
                      </a:pPr>
                      <a:r>
                        <a:rPr lang="fr-FR" sz="1200">
                          <a:effectLst/>
                          <a:latin typeface="Unistra A" panose="02000503030000020000" pitchFamily="2" charset="0"/>
                        </a:rPr>
                        <a:t>Troubles cognitifs : 1</a:t>
                      </a:r>
                      <a:endParaRPr lang="fr-FR" sz="120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Moteur</a:t>
                      </a:r>
                    </a:p>
                    <a:p>
                      <a:pPr>
                        <a:lnSpc>
                          <a:spcPct val="107000"/>
                        </a:lnSpc>
                        <a:spcAft>
                          <a:spcPts val="0"/>
                        </a:spcAft>
                      </a:pPr>
                      <a:r>
                        <a:rPr lang="fr-FR" sz="1200" dirty="0">
                          <a:effectLst/>
                          <a:latin typeface="Unistra A" panose="02000503030000020000" pitchFamily="2" charset="0"/>
                        </a:rPr>
                        <a:t>Visuel</a:t>
                      </a:r>
                    </a:p>
                    <a:p>
                      <a:pPr>
                        <a:lnSpc>
                          <a:spcPct val="107000"/>
                        </a:lnSpc>
                        <a:spcAft>
                          <a:spcPts val="0"/>
                        </a:spcAft>
                      </a:pPr>
                      <a:r>
                        <a:rPr lang="fr-FR" sz="1200" dirty="0">
                          <a:effectLst/>
                          <a:latin typeface="Unistra A" panose="02000503030000020000" pitchFamily="2" charset="0"/>
                        </a:rPr>
                        <a:t>Psychique</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Moteur</a:t>
                      </a:r>
                    </a:p>
                    <a:p>
                      <a:pPr>
                        <a:lnSpc>
                          <a:spcPct val="107000"/>
                        </a:lnSpc>
                        <a:spcAft>
                          <a:spcPts val="0"/>
                        </a:spcAft>
                      </a:pPr>
                      <a:r>
                        <a:rPr lang="fr-FR" sz="1200" dirty="0">
                          <a:effectLst/>
                          <a:latin typeface="Unistra A" panose="02000503030000020000" pitchFamily="2" charset="0"/>
                        </a:rPr>
                        <a:t>Auditif</a:t>
                      </a:r>
                    </a:p>
                    <a:p>
                      <a:pPr>
                        <a:lnSpc>
                          <a:spcPct val="107000"/>
                        </a:lnSpc>
                        <a:spcAft>
                          <a:spcPts val="0"/>
                        </a:spcAft>
                      </a:pPr>
                      <a:r>
                        <a:rPr lang="fr-FR" sz="1200" dirty="0">
                          <a:effectLst/>
                          <a:latin typeface="Unistra A" panose="02000503030000020000" pitchFamily="2" charset="0"/>
                        </a:rPr>
                        <a:t>Psychique</a:t>
                      </a:r>
                    </a:p>
                    <a:p>
                      <a:pPr>
                        <a:lnSpc>
                          <a:spcPct val="107000"/>
                        </a:lnSpc>
                        <a:spcAft>
                          <a:spcPts val="0"/>
                        </a:spcAft>
                      </a:pPr>
                      <a:r>
                        <a:rPr lang="fr-FR" sz="1200" dirty="0">
                          <a:effectLst/>
                          <a:latin typeface="Unistra A" panose="02000503030000020000" pitchFamily="2" charset="0"/>
                        </a:rPr>
                        <a:t>Pathologies invalidantes </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8653012"/>
                  </a:ext>
                </a:extLst>
              </a:tr>
              <a:tr h="1726000">
                <a:tc>
                  <a:txBody>
                    <a:bodyPr/>
                    <a:lstStyle/>
                    <a:p>
                      <a:pPr>
                        <a:lnSpc>
                          <a:spcPct val="107000"/>
                        </a:lnSpc>
                        <a:spcAft>
                          <a:spcPts val="0"/>
                        </a:spcAft>
                      </a:pPr>
                      <a:r>
                        <a:rPr lang="fr-FR" sz="1200" b="0" dirty="0" smtClean="0">
                          <a:solidFill>
                            <a:schemeClr val="tx1"/>
                          </a:solidFill>
                          <a:effectLst/>
                          <a:latin typeface="Unistra A" panose="02000503030000020000" pitchFamily="2" charset="0"/>
                          <a:ea typeface="Calibri" panose="020F0502020204030204" pitchFamily="34" charset="0"/>
                          <a:cs typeface="Times New Roman" panose="02020603050405020304" pitchFamily="18" charset="0"/>
                        </a:rPr>
                        <a:t>Pays</a:t>
                      </a:r>
                      <a:r>
                        <a:rPr lang="fr-FR" sz="1200" b="0" baseline="0" dirty="0" smtClean="0">
                          <a:solidFill>
                            <a:schemeClr val="tx1"/>
                          </a:solidFill>
                          <a:effectLst/>
                          <a:latin typeface="Unistra A" panose="02000503030000020000" pitchFamily="2" charset="0"/>
                          <a:ea typeface="Calibri" panose="020F0502020204030204" pitchFamily="34" charset="0"/>
                          <a:cs typeface="Times New Roman" panose="02020603050405020304" pitchFamily="18" charset="0"/>
                        </a:rPr>
                        <a:t> de provenance</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b="0" dirty="0">
                          <a:solidFill>
                            <a:schemeClr val="tx1"/>
                          </a:solidFill>
                          <a:effectLst/>
                          <a:latin typeface="Unistra A" panose="02000503030000020000" pitchFamily="2" charset="0"/>
                        </a:rPr>
                        <a:t>Ecosse</a:t>
                      </a:r>
                    </a:p>
                    <a:p>
                      <a:pPr>
                        <a:lnSpc>
                          <a:spcPct val="107000"/>
                        </a:lnSpc>
                        <a:spcAft>
                          <a:spcPts val="0"/>
                        </a:spcAft>
                      </a:pPr>
                      <a:r>
                        <a:rPr lang="fr-FR" sz="1200" b="0" dirty="0">
                          <a:solidFill>
                            <a:schemeClr val="tx1"/>
                          </a:solidFill>
                          <a:effectLst/>
                          <a:latin typeface="Unistra A" panose="02000503030000020000" pitchFamily="2" charset="0"/>
                        </a:rPr>
                        <a:t>Royaume Uni</a:t>
                      </a:r>
                    </a:p>
                    <a:p>
                      <a:pPr>
                        <a:lnSpc>
                          <a:spcPct val="107000"/>
                        </a:lnSpc>
                        <a:spcAft>
                          <a:spcPts val="0"/>
                        </a:spcAft>
                      </a:pPr>
                      <a:r>
                        <a:rPr lang="fr-FR" sz="1200" b="0" dirty="0">
                          <a:solidFill>
                            <a:schemeClr val="tx1"/>
                          </a:solidFill>
                          <a:effectLst/>
                          <a:latin typeface="Unistra A" panose="02000503030000020000" pitchFamily="2" charset="0"/>
                        </a:rPr>
                        <a:t>USA</a:t>
                      </a:r>
                    </a:p>
                    <a:p>
                      <a:pPr>
                        <a:lnSpc>
                          <a:spcPct val="107000"/>
                        </a:lnSpc>
                        <a:spcAft>
                          <a:spcPts val="0"/>
                        </a:spcAft>
                      </a:pPr>
                      <a:r>
                        <a:rPr lang="fr-FR" sz="1200" b="0" dirty="0">
                          <a:solidFill>
                            <a:schemeClr val="tx1"/>
                          </a:solidFill>
                          <a:effectLst/>
                          <a:latin typeface="Unistra A" panose="02000503030000020000" pitchFamily="2" charset="0"/>
                        </a:rPr>
                        <a:t>Australie</a:t>
                      </a:r>
                    </a:p>
                    <a:p>
                      <a:pPr>
                        <a:lnSpc>
                          <a:spcPct val="107000"/>
                        </a:lnSpc>
                        <a:spcAft>
                          <a:spcPts val="0"/>
                        </a:spcAft>
                      </a:pPr>
                      <a:r>
                        <a:rPr lang="fr-FR" sz="1200" b="0" dirty="0">
                          <a:solidFill>
                            <a:schemeClr val="tx1"/>
                          </a:solidFill>
                          <a:effectLst/>
                          <a:latin typeface="Unistra A" panose="02000503030000020000" pitchFamily="2" charset="0"/>
                        </a:rPr>
                        <a:t>République Tchèque</a:t>
                      </a:r>
                    </a:p>
                    <a:p>
                      <a:pPr>
                        <a:lnSpc>
                          <a:spcPct val="107000"/>
                        </a:lnSpc>
                        <a:spcAft>
                          <a:spcPts val="0"/>
                        </a:spcAft>
                      </a:pPr>
                      <a:r>
                        <a:rPr lang="fr-FR" sz="1200" b="0" dirty="0">
                          <a:solidFill>
                            <a:schemeClr val="tx1"/>
                          </a:solidFill>
                          <a:effectLst/>
                          <a:latin typeface="Unistra A" panose="02000503030000020000" pitchFamily="2" charset="0"/>
                        </a:rPr>
                        <a:t>Québec</a:t>
                      </a:r>
                      <a:endParaRPr lang="fr-FR" sz="1200" b="0" dirty="0">
                        <a:solidFill>
                          <a:schemeClr val="tx1"/>
                        </a:solidFill>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Italie</a:t>
                      </a:r>
                    </a:p>
                    <a:p>
                      <a:pPr>
                        <a:lnSpc>
                          <a:spcPct val="107000"/>
                        </a:lnSpc>
                        <a:spcAft>
                          <a:spcPts val="0"/>
                        </a:spcAft>
                      </a:pPr>
                      <a:r>
                        <a:rPr lang="fr-FR" sz="1200" dirty="0">
                          <a:effectLst/>
                          <a:latin typeface="Unistra A" panose="02000503030000020000" pitchFamily="2" charset="0"/>
                        </a:rPr>
                        <a:t>Royaume Uni</a:t>
                      </a:r>
                    </a:p>
                    <a:p>
                      <a:pPr>
                        <a:lnSpc>
                          <a:spcPct val="107000"/>
                        </a:lnSpc>
                        <a:spcAft>
                          <a:spcPts val="0"/>
                        </a:spcAft>
                      </a:pPr>
                      <a:r>
                        <a:rPr lang="fr-FR" sz="1200" dirty="0">
                          <a:effectLst/>
                          <a:latin typeface="Unistra A" panose="02000503030000020000" pitchFamily="2" charset="0"/>
                        </a:rPr>
                        <a:t>USA</a:t>
                      </a:r>
                    </a:p>
                    <a:p>
                      <a:pPr>
                        <a:lnSpc>
                          <a:spcPct val="107000"/>
                        </a:lnSpc>
                        <a:spcAft>
                          <a:spcPts val="0"/>
                        </a:spcAft>
                      </a:pPr>
                      <a:r>
                        <a:rPr lang="fr-FR" sz="1200" dirty="0">
                          <a:effectLst/>
                          <a:latin typeface="Unistra A" panose="02000503030000020000" pitchFamily="2" charset="0"/>
                        </a:rPr>
                        <a:t>Australie</a:t>
                      </a:r>
                    </a:p>
                    <a:p>
                      <a:pPr>
                        <a:lnSpc>
                          <a:spcPct val="107000"/>
                        </a:lnSpc>
                        <a:spcAft>
                          <a:spcPts val="0"/>
                        </a:spcAft>
                      </a:pPr>
                      <a:r>
                        <a:rPr lang="fr-FR" sz="1200" dirty="0">
                          <a:effectLst/>
                          <a:latin typeface="Unistra A" panose="02000503030000020000" pitchFamily="2" charset="0"/>
                        </a:rPr>
                        <a:t>Allemagne</a:t>
                      </a:r>
                    </a:p>
                    <a:p>
                      <a:pPr>
                        <a:lnSpc>
                          <a:spcPct val="107000"/>
                        </a:lnSpc>
                        <a:spcAft>
                          <a:spcPts val="0"/>
                        </a:spcAft>
                      </a:pPr>
                      <a:r>
                        <a:rPr lang="fr-FR" sz="1200" dirty="0">
                          <a:effectLst/>
                          <a:latin typeface="Unistra A" panose="02000503030000020000" pitchFamily="2" charset="0"/>
                        </a:rPr>
                        <a:t>Québec</a:t>
                      </a:r>
                    </a:p>
                    <a:p>
                      <a:pPr>
                        <a:lnSpc>
                          <a:spcPct val="107000"/>
                        </a:lnSpc>
                        <a:spcAft>
                          <a:spcPts val="0"/>
                        </a:spcAft>
                      </a:pPr>
                      <a:r>
                        <a:rPr lang="fr-FR" sz="1200" dirty="0">
                          <a:effectLst/>
                          <a:latin typeface="Unistra A" panose="02000503030000020000" pitchFamily="2" charset="0"/>
                        </a:rPr>
                        <a:t>Suède</a:t>
                      </a:r>
                    </a:p>
                    <a:p>
                      <a:pPr>
                        <a:lnSpc>
                          <a:spcPct val="107000"/>
                        </a:lnSpc>
                        <a:spcAft>
                          <a:spcPts val="0"/>
                        </a:spcAft>
                      </a:pPr>
                      <a:r>
                        <a:rPr lang="fr-FR" sz="1200" dirty="0">
                          <a:effectLst/>
                          <a:latin typeface="Unistra A" panose="02000503030000020000" pitchFamily="2" charset="0"/>
                        </a:rPr>
                        <a:t>Grèce</a:t>
                      </a:r>
                    </a:p>
                    <a:p>
                      <a:pPr>
                        <a:lnSpc>
                          <a:spcPct val="107000"/>
                        </a:lnSpc>
                        <a:spcAft>
                          <a:spcPts val="0"/>
                        </a:spcAft>
                      </a:pPr>
                      <a:r>
                        <a:rPr lang="fr-FR" sz="1200" dirty="0">
                          <a:effectLst/>
                          <a:latin typeface="Unistra A" panose="02000503030000020000" pitchFamily="2" charset="0"/>
                        </a:rPr>
                        <a:t>Canada</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Italie</a:t>
                      </a:r>
                    </a:p>
                    <a:p>
                      <a:pPr>
                        <a:lnSpc>
                          <a:spcPct val="107000"/>
                        </a:lnSpc>
                        <a:spcAft>
                          <a:spcPts val="0"/>
                        </a:spcAft>
                      </a:pPr>
                      <a:r>
                        <a:rPr lang="fr-FR" sz="1200" dirty="0">
                          <a:effectLst/>
                          <a:latin typeface="Unistra A" panose="02000503030000020000" pitchFamily="2" charset="0"/>
                        </a:rPr>
                        <a:t>Allemagne</a:t>
                      </a:r>
                    </a:p>
                    <a:p>
                      <a:pPr>
                        <a:lnSpc>
                          <a:spcPct val="107000"/>
                        </a:lnSpc>
                        <a:spcAft>
                          <a:spcPts val="0"/>
                        </a:spcAft>
                      </a:pPr>
                      <a:r>
                        <a:rPr lang="fr-FR" sz="1200" dirty="0">
                          <a:effectLst/>
                          <a:latin typeface="Unistra A" panose="02000503030000020000" pitchFamily="2" charset="0"/>
                        </a:rPr>
                        <a:t>Belgique</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fr-FR" sz="1200" dirty="0">
                          <a:effectLst/>
                          <a:latin typeface="Unistra A" panose="02000503030000020000" pitchFamily="2" charset="0"/>
                        </a:rPr>
                        <a:t>Irlande</a:t>
                      </a:r>
                    </a:p>
                    <a:p>
                      <a:pPr>
                        <a:lnSpc>
                          <a:spcPct val="107000"/>
                        </a:lnSpc>
                        <a:spcAft>
                          <a:spcPts val="0"/>
                        </a:spcAft>
                      </a:pPr>
                      <a:r>
                        <a:rPr lang="fr-FR" sz="1200" dirty="0">
                          <a:effectLst/>
                          <a:latin typeface="Unistra A" panose="02000503030000020000" pitchFamily="2" charset="0"/>
                        </a:rPr>
                        <a:t>Allemagne</a:t>
                      </a:r>
                    </a:p>
                    <a:p>
                      <a:pPr>
                        <a:lnSpc>
                          <a:spcPct val="107000"/>
                        </a:lnSpc>
                        <a:spcAft>
                          <a:spcPts val="0"/>
                        </a:spcAft>
                      </a:pPr>
                      <a:r>
                        <a:rPr lang="fr-FR" sz="1200" dirty="0">
                          <a:effectLst/>
                          <a:latin typeface="Unistra A" panose="02000503030000020000" pitchFamily="2" charset="0"/>
                        </a:rPr>
                        <a:t>Espagne</a:t>
                      </a:r>
                      <a:endParaRPr lang="fr-FR" sz="1200" dirty="0">
                        <a:effectLst/>
                        <a:latin typeface="Unistra A" panose="02000503030000020000" pitchFamily="2"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4841127"/>
                  </a:ext>
                </a:extLst>
              </a:tr>
            </a:tbl>
          </a:graphicData>
        </a:graphic>
      </p:graphicFrame>
      <p:sp>
        <p:nvSpPr>
          <p:cNvPr id="8" name="Rectangle 1"/>
          <p:cNvSpPr>
            <a:spLocks noChangeArrowheads="1"/>
          </p:cNvSpPr>
          <p:nvPr/>
        </p:nvSpPr>
        <p:spPr bwMode="auto">
          <a:xfrm>
            <a:off x="1287463" y="17097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u texte 4"/>
          <p:cNvSpPr txBox="1">
            <a:spLocks/>
          </p:cNvSpPr>
          <p:nvPr/>
        </p:nvSpPr>
        <p:spPr>
          <a:xfrm>
            <a:off x="713216" y="116266"/>
            <a:ext cx="3621625" cy="301005"/>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1400" kern="1200" baseline="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Chapitre 1 | Définitions et statistiques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Tree>
    <p:extLst>
      <p:ext uri="{BB962C8B-B14F-4D97-AF65-F5344CB8AC3E}">
        <p14:creationId xmlns:p14="http://schemas.microsoft.com/office/powerpoint/2010/main" val="279053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Unistra A"/>
                <a:ea typeface="+mn-ea"/>
              </a:rPr>
              <a:t>Handicap et mobilité internationale : oser partir</a:t>
            </a:r>
            <a:endParaRPr kumimoji="0" lang="fr-FR" sz="1400" b="0" i="0" u="none" strike="noStrike" kern="1200" cap="none" spc="0" normalizeH="0" baseline="0" noProof="0" dirty="0">
              <a:ln>
                <a:noFill/>
              </a:ln>
              <a:solidFill>
                <a:prstClr val="black"/>
              </a:solidFill>
              <a:effectLst/>
              <a:uLnTx/>
              <a:uFillTx/>
              <a:latin typeface="Unistra A"/>
              <a:ea typeface="+mn-ea"/>
            </a:endParaRP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6" name="Rectangle 5"/>
          <p:cNvSpPr/>
          <p:nvPr/>
        </p:nvSpPr>
        <p:spPr>
          <a:xfrm>
            <a:off x="713640" y="1622283"/>
            <a:ext cx="8183787" cy="36830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Unistra A" panose="02000503030000020000" pitchFamily="2" charset="0"/>
                <a:ea typeface="+mn-ea"/>
                <a:cs typeface="Unistra A"/>
              </a:rPr>
              <a:t>Chapitre 1 | </a:t>
            </a:r>
            <a:r>
              <a:rPr kumimoji="0" lang="fr-FR" sz="32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Définitions et </a:t>
            </a:r>
            <a:r>
              <a:rPr kumimoji="0" lang="fr-FR" sz="32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statistiques</a:t>
            </a:r>
            <a:endParaRPr kumimoji="0" lang="fr-FR" sz="3200" b="0" i="0" u="none" strike="noStrike" kern="1200" cap="none" spc="0" normalizeH="0" baseline="0" noProof="0" dirty="0" smtClean="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4000" b="1" i="0" u="none" strike="noStrike" kern="1200" cap="none" spc="0" normalizeH="0" baseline="0" noProof="0" dirty="0" smtClean="0">
                <a:ln>
                  <a:noFill/>
                </a:ln>
                <a:solidFill>
                  <a:prstClr val="white"/>
                </a:solidFill>
                <a:effectLst/>
                <a:uLnTx/>
                <a:uFillTx/>
                <a:latin typeface="Unistra A"/>
                <a:ea typeface="+mn-ea"/>
                <a:cs typeface="Unistra A"/>
              </a:rPr>
              <a:t>Chapitre 2 </a:t>
            </a:r>
            <a:r>
              <a:rPr kumimoji="0" lang="fr-FR" sz="4000" b="0" i="0" u="none" strike="noStrike" kern="1200" cap="none" spc="0" normalizeH="0" baseline="0" noProof="0" dirty="0">
                <a:ln>
                  <a:noFill/>
                </a:ln>
                <a:solidFill>
                  <a:prstClr val="white"/>
                </a:solidFill>
                <a:effectLst/>
                <a:uLnTx/>
                <a:uFillTx/>
                <a:latin typeface="Unistra A"/>
                <a:ea typeface="+mn-ea"/>
                <a:cs typeface="Unistra A"/>
              </a:rPr>
              <a:t>| </a:t>
            </a:r>
            <a:r>
              <a:rPr kumimoji="0" lang="fr-FR" sz="4000" b="0" i="0" u="none" strike="noStrike" kern="1200" cap="none" spc="0" normalizeH="0" baseline="0" noProof="0" dirty="0" smtClean="0">
                <a:ln>
                  <a:noFill/>
                </a:ln>
                <a:solidFill>
                  <a:prstClr val="white"/>
                </a:solidFill>
                <a:effectLst/>
                <a:uLnTx/>
                <a:uFillTx/>
                <a:latin typeface="Unistra A"/>
                <a:ea typeface="+mn-ea"/>
                <a:cs typeface="Unistra A"/>
              </a:rPr>
              <a:t>Intérêts / freins à </a:t>
            </a:r>
            <a:r>
              <a:rPr kumimoji="0" lang="fr-FR" sz="4000" b="0" i="0" u="none" strike="noStrike" kern="1200" cap="none" spc="0" normalizeH="0" baseline="0" noProof="0" dirty="0">
                <a:ln>
                  <a:noFill/>
                </a:ln>
                <a:solidFill>
                  <a:prstClr val="white"/>
                </a:solidFill>
                <a:effectLst/>
                <a:uLnTx/>
                <a:uFillTx/>
                <a:latin typeface="Unistra A"/>
                <a:ea typeface="+mn-ea"/>
                <a:cs typeface="Unistra A"/>
              </a:rPr>
              <a:t>la </a:t>
            </a:r>
            <a:r>
              <a:rPr kumimoji="0" lang="fr-FR" sz="4000" b="0" i="0" u="none" strike="noStrike" kern="1200" cap="none" spc="0" normalizeH="0" baseline="0" noProof="0" dirty="0" smtClean="0">
                <a:ln>
                  <a:noFill/>
                </a:ln>
                <a:solidFill>
                  <a:prstClr val="white"/>
                </a:solidFill>
                <a:effectLst/>
                <a:uLnTx/>
                <a:uFillTx/>
                <a:latin typeface="Unistra A"/>
                <a:ea typeface="+mn-ea"/>
                <a:cs typeface="Unistra A"/>
              </a:rPr>
              <a:t>mobilité</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3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Accompagnement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par le SVU - Mission handicap et la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DRI</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Unistra A"/>
                <a:ea typeface="+mn-ea"/>
                <a:cs typeface="Unistra A"/>
              </a:rPr>
              <a:t>Chapitre </a:t>
            </a: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4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|Les aides financières Erasmus</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a:p>
            <a:pPr marL="0" marR="0" lvl="0" indent="0" algn="l" defTabSz="457200" rtl="0" eaLnBrk="1" fontAlgn="auto" latinLnBrk="0" hangingPunct="1">
              <a:lnSpc>
                <a:spcPct val="100000"/>
              </a:lnSpc>
              <a:spcBef>
                <a:spcPts val="0"/>
              </a:spcBef>
              <a:spcAft>
                <a:spcPts val="1000"/>
              </a:spcAft>
              <a:buClrTx/>
              <a:buSzTx/>
              <a:buFontTx/>
              <a:buNone/>
              <a:tabLst/>
              <a:defRPr/>
            </a:pPr>
            <a:r>
              <a:rPr kumimoji="0" lang="fr-FR" sz="3200" b="1" i="0" u="none" strike="noStrike" kern="1200" cap="none" spc="0" normalizeH="0" baseline="0" noProof="0" dirty="0" smtClean="0">
                <a:ln>
                  <a:noFill/>
                </a:ln>
                <a:solidFill>
                  <a:srgbClr val="000000"/>
                </a:solidFill>
                <a:effectLst/>
                <a:uLnTx/>
                <a:uFillTx/>
                <a:latin typeface="Unistra A"/>
                <a:ea typeface="+mn-ea"/>
                <a:cs typeface="Unistra A"/>
              </a:rPr>
              <a:t>Chapitre 5 </a:t>
            </a:r>
            <a:r>
              <a:rPr kumimoji="0" lang="fr-FR" sz="3200" b="0" i="0" u="none" strike="noStrike" kern="1200" cap="none" spc="0" normalizeH="0" baseline="0" noProof="0" dirty="0">
                <a:ln>
                  <a:noFill/>
                </a:ln>
                <a:solidFill>
                  <a:srgbClr val="000000"/>
                </a:solidFill>
                <a:effectLst/>
                <a:uLnTx/>
                <a:uFillTx/>
                <a:latin typeface="Unistra A"/>
                <a:ea typeface="+mn-ea"/>
                <a:cs typeface="Unistra A"/>
              </a:rPr>
              <a:t>| </a:t>
            </a:r>
            <a:r>
              <a:rPr kumimoji="0" lang="fr-FR" sz="3200" b="0" i="0" u="none" strike="noStrike" kern="1200" cap="none" spc="0" normalizeH="0" baseline="0" noProof="0" dirty="0" smtClean="0">
                <a:ln>
                  <a:noFill/>
                </a:ln>
                <a:solidFill>
                  <a:srgbClr val="000000"/>
                </a:solidFill>
                <a:effectLst/>
                <a:uLnTx/>
                <a:uFillTx/>
                <a:latin typeface="Unistra A"/>
                <a:ea typeface="+mn-ea"/>
                <a:cs typeface="Unistra A"/>
              </a:rPr>
              <a:t>Témoignages et liens utiles</a:t>
            </a:r>
            <a:endParaRPr kumimoji="0" lang="fr-FR" sz="3200" b="0" i="0" u="none" strike="noStrike" kern="1200" cap="none" spc="0" normalizeH="0" baseline="0" noProof="0" dirty="0">
              <a:ln>
                <a:noFill/>
              </a:ln>
              <a:solidFill>
                <a:srgbClr val="000000"/>
              </a:solidFill>
              <a:effectLst/>
              <a:uLnTx/>
              <a:uFillTx/>
              <a:latin typeface="Unistra A"/>
              <a:ea typeface="+mn-ea"/>
              <a:cs typeface="Unistra A"/>
            </a:endParaRPr>
          </a:p>
        </p:txBody>
      </p:sp>
    </p:spTree>
    <p:extLst>
      <p:ext uri="{BB962C8B-B14F-4D97-AF65-F5344CB8AC3E}">
        <p14:creationId xmlns:p14="http://schemas.microsoft.com/office/powerpoint/2010/main" val="2854018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4" name="Espace réservé du texte 3"/>
          <p:cNvSpPr>
            <a:spLocks noGrp="1"/>
          </p:cNvSpPr>
          <p:nvPr>
            <p:ph type="body" sz="quarter" idx="14"/>
          </p:nvPr>
        </p:nvSpPr>
        <p:spPr>
          <a:xfrm>
            <a:off x="724826" y="781864"/>
            <a:ext cx="7372698" cy="5243777"/>
          </a:xfrm>
        </p:spPr>
        <p:txBody>
          <a:bodyPr>
            <a:normAutofit lnSpcReduction="10000"/>
          </a:bodyPr>
          <a:lstStyle/>
          <a:p>
            <a:r>
              <a:rPr lang="fr-FR" sz="2800" b="1" dirty="0" smtClean="0"/>
              <a:t>Les intérêts </a:t>
            </a:r>
            <a:r>
              <a:rPr lang="fr-FR" sz="2800" dirty="0" smtClean="0"/>
              <a:t>:</a:t>
            </a:r>
          </a:p>
          <a:p>
            <a:endParaRPr lang="fr-FR" sz="2800" dirty="0" smtClean="0"/>
          </a:p>
          <a:p>
            <a:pPr marL="342900" indent="-342900">
              <a:buFont typeface="Arial" panose="020B0604020202020204" pitchFamily="34" charset="0"/>
              <a:buChar char="•"/>
            </a:pPr>
            <a:r>
              <a:rPr lang="fr-FR" dirty="0" smtClean="0"/>
              <a:t>Améliorer ses compétences linguistiques</a:t>
            </a:r>
          </a:p>
          <a:p>
            <a:pPr marL="342900" indent="-342900">
              <a:buFont typeface="Arial" panose="020B0604020202020204" pitchFamily="34" charset="0"/>
              <a:buChar char="•"/>
            </a:pPr>
            <a:r>
              <a:rPr lang="fr-FR" dirty="0" smtClean="0"/>
              <a:t>S’ouvrir au monde / interculturalité</a:t>
            </a:r>
          </a:p>
          <a:p>
            <a:pPr marL="342900" indent="-342900">
              <a:buFont typeface="Arial" panose="020B0604020202020204" pitchFamily="34" charset="0"/>
              <a:buChar char="•"/>
            </a:pPr>
            <a:r>
              <a:rPr lang="fr-FR" dirty="0" smtClean="0"/>
              <a:t>Mieux </a:t>
            </a:r>
            <a:r>
              <a:rPr lang="fr-FR" dirty="0"/>
              <a:t>se </a:t>
            </a:r>
            <a:r>
              <a:rPr lang="fr-FR" dirty="0" smtClean="0"/>
              <a:t>connaître</a:t>
            </a:r>
          </a:p>
          <a:p>
            <a:pPr marL="342900" indent="-342900">
              <a:buFont typeface="Arial" panose="020B0604020202020204" pitchFamily="34" charset="0"/>
              <a:buChar char="•"/>
            </a:pPr>
            <a:r>
              <a:rPr lang="fr-FR" dirty="0"/>
              <a:t>Se confronter à d’autres formes </a:t>
            </a:r>
            <a:r>
              <a:rPr lang="fr-FR" dirty="0" smtClean="0"/>
              <a:t>d’enseignement</a:t>
            </a:r>
          </a:p>
          <a:p>
            <a:pPr marL="342900" indent="-342900">
              <a:buFont typeface="Arial" panose="020B0604020202020204" pitchFamily="34" charset="0"/>
              <a:buChar char="•"/>
            </a:pPr>
            <a:r>
              <a:rPr lang="fr-FR" dirty="0"/>
              <a:t>Valoriser son parcours auprès des </a:t>
            </a:r>
            <a:r>
              <a:rPr lang="fr-FR" dirty="0" smtClean="0"/>
              <a:t>employeurs</a:t>
            </a:r>
          </a:p>
          <a:p>
            <a:pPr marL="342900" indent="-342900">
              <a:buFont typeface="Arial" panose="020B0604020202020204" pitchFamily="34" charset="0"/>
              <a:buChar char="•"/>
            </a:pPr>
            <a:endParaRPr lang="fr-FR" dirty="0" smtClean="0"/>
          </a:p>
          <a:p>
            <a:r>
              <a:rPr lang="fr-FR" sz="2800" b="1" dirty="0" smtClean="0"/>
              <a:t>Témoignages d’étudiants</a:t>
            </a:r>
          </a:p>
          <a:p>
            <a:r>
              <a:rPr lang="fr-FR" dirty="0">
                <a:hlinkClick r:id="rId2"/>
              </a:rPr>
              <a:t>https://</a:t>
            </a:r>
            <a:r>
              <a:rPr lang="fr-FR" dirty="0" smtClean="0">
                <a:hlinkClick r:id="rId2"/>
              </a:rPr>
              <a:t>www.unistra.fr/international/partir-a-linternational/etudiants/pourquoi-faire-une-mobilite-internationale</a:t>
            </a:r>
            <a:endParaRPr lang="fr-FR" dirty="0" smtClean="0"/>
          </a:p>
          <a:p>
            <a:endParaRPr lang="fr-FR" sz="2800" dirty="0" smtClean="0"/>
          </a:p>
          <a:p>
            <a:endParaRPr lang="fr-FR" sz="3000" dirty="0"/>
          </a:p>
        </p:txBody>
      </p:sp>
      <p:sp>
        <p:nvSpPr>
          <p:cNvPr id="5" name="Espace réservé du texte 4"/>
          <p:cNvSpPr>
            <a:spLocks noGrp="1"/>
          </p:cNvSpPr>
          <p:nvPr>
            <p:ph type="body" sz="quarter" idx="15"/>
          </p:nvPr>
        </p:nvSpPr>
        <p:spPr>
          <a:xfrm>
            <a:off x="789550" y="211845"/>
            <a:ext cx="3621625" cy="301005"/>
          </a:xfrm>
        </p:spPr>
        <p:txBody>
          <a:bodyPr>
            <a:normAutofit lnSpcReduction="10000"/>
          </a:bodyPr>
          <a:lstStyle/>
          <a:p>
            <a:r>
              <a:rPr lang="fr-FR" dirty="0" smtClean="0"/>
              <a:t>Chapitre </a:t>
            </a:r>
            <a:r>
              <a:rPr lang="fr-FR" dirty="0"/>
              <a:t>2 </a:t>
            </a:r>
            <a:r>
              <a:rPr lang="fr-FR" dirty="0" smtClean="0"/>
              <a:t>| Intérêts </a:t>
            </a:r>
            <a:r>
              <a:rPr lang="fr-FR" dirty="0"/>
              <a:t>/ freins à la mobilité</a:t>
            </a:r>
          </a:p>
        </p:txBody>
      </p:sp>
      <p:pic>
        <p:nvPicPr>
          <p:cNvPr id="6" name="Image 5"/>
          <p:cNvPicPr>
            <a:picLocks noChangeAspect="1"/>
          </p:cNvPicPr>
          <p:nvPr/>
        </p:nvPicPr>
        <p:blipFill>
          <a:blip r:embed="rId3"/>
          <a:stretch>
            <a:fillRect/>
          </a:stretch>
        </p:blipFill>
        <p:spPr>
          <a:xfrm>
            <a:off x="6210300" y="249946"/>
            <a:ext cx="2650489" cy="1656556"/>
          </a:xfrm>
          <a:prstGeom prst="rect">
            <a:avLst/>
          </a:prstGeom>
        </p:spPr>
      </p:pic>
    </p:spTree>
    <p:extLst>
      <p:ext uri="{BB962C8B-B14F-4D97-AF65-F5344CB8AC3E}">
        <p14:creationId xmlns:p14="http://schemas.microsoft.com/office/powerpoint/2010/main" val="372606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Unistra A"/>
                <a:ea typeface="+mn-ea"/>
              </a:rPr>
              <a:t>Handicap et mobilité internationale : oser partir</a:t>
            </a:r>
          </a:p>
        </p:txBody>
      </p:sp>
      <p:sp>
        <p:nvSpPr>
          <p:cNvPr id="3" name="Espace réservé du numéro de diapositive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CEFAB9C-9D20-B149-B69D-443DC4350F1B}" type="slidenum">
              <a:rPr kumimoji="0" lang="fr-FR" sz="1400" b="0" i="0" u="none" strike="noStrike" kern="1200" cap="none" spc="0" normalizeH="0" baseline="0" noProof="0" smtClean="0">
                <a:ln>
                  <a:noFill/>
                </a:ln>
                <a:solidFill>
                  <a:srgbClr val="000000"/>
                </a:solidFill>
                <a:effectLst/>
                <a:uLnTx/>
                <a:uFillTx/>
                <a:latin typeface="Unistra A"/>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dirty="0">
              <a:ln>
                <a:noFill/>
              </a:ln>
              <a:solidFill>
                <a:srgbClr val="000000"/>
              </a:solidFill>
              <a:effectLst/>
              <a:uLnTx/>
              <a:uFillTx/>
              <a:latin typeface="Unistra A"/>
              <a:ea typeface="+mn-ea"/>
            </a:endParaRPr>
          </a:p>
        </p:txBody>
      </p:sp>
      <p:sp>
        <p:nvSpPr>
          <p:cNvPr id="5" name="Espace réservé du texte 4"/>
          <p:cNvSpPr>
            <a:spLocks noGrp="1"/>
          </p:cNvSpPr>
          <p:nvPr>
            <p:ph type="body" sz="quarter" idx="15"/>
          </p:nvPr>
        </p:nvSpPr>
        <p:spPr>
          <a:xfrm>
            <a:off x="789550" y="249945"/>
            <a:ext cx="3621625" cy="448555"/>
          </a:xfrm>
        </p:spPr>
        <p:txBody>
          <a:bodyPr>
            <a:normAutofit/>
          </a:bodyPr>
          <a:lstStyle/>
          <a:p>
            <a:r>
              <a:rPr lang="fr-FR" dirty="0"/>
              <a:t>Chapitre 2 | Intérêts / freins à la mobilité</a:t>
            </a:r>
          </a:p>
        </p:txBody>
      </p:sp>
      <p:sp>
        <p:nvSpPr>
          <p:cNvPr id="6" name="Rectangle 5"/>
          <p:cNvSpPr/>
          <p:nvPr/>
        </p:nvSpPr>
        <p:spPr>
          <a:xfrm>
            <a:off x="555020" y="1416957"/>
            <a:ext cx="7852380"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Les freins à la mobilité </a:t>
            </a: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Information (complexité d’accès à l’information)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Coût financier </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(insuffisance d’aide financière</a:t>
            </a: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endPar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Dossier (lourdeur </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des procédures administratives : dispositif propre à chaque université, bourse, prêts, frais de scolarité, visa, couverture sociale, permis de séjour ou de travail, </a:t>
            </a: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endPar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Langue </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(maîtrise d’une langue étrangère</a:t>
            </a: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endPar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Entourage (attachements personnels, influence</a:t>
            </a:r>
            <a:r>
              <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rPr>
              <a:t>, soutien</a:t>
            </a: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t>
            </a:r>
            <a:endPar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smtClean="0">
                <a:ln>
                  <a:noFill/>
                </a:ln>
                <a:solidFill>
                  <a:prstClr val="black"/>
                </a:solidFill>
                <a:effectLst/>
                <a:uLnTx/>
                <a:uFillTx/>
                <a:latin typeface="Unistra A" panose="02000503030000020000" pitchFamily="2" charset="0"/>
                <a:ea typeface="+mn-ea"/>
                <a:cs typeface="+mn-cs"/>
              </a:rPr>
              <a:t>Autocensure, frein psychologique</a:t>
            </a:r>
            <a:endParaRPr kumimoji="0" lang="fr-FR" sz="2400" b="0" i="0" u="none" strike="noStrike" kern="1200" cap="none" spc="0" normalizeH="0" baseline="0" noProof="0" dirty="0">
              <a:ln>
                <a:noFill/>
              </a:ln>
              <a:solidFill>
                <a:prstClr val="black"/>
              </a:solidFill>
              <a:effectLst/>
              <a:uLnTx/>
              <a:uFillTx/>
              <a:latin typeface="Unistra A" panose="02000503030000020000" pitchFamily="2" charset="0"/>
              <a:ea typeface="+mn-ea"/>
              <a:cs typeface="+mn-cs"/>
            </a:endParaRPr>
          </a:p>
        </p:txBody>
      </p:sp>
    </p:spTree>
    <p:extLst>
      <p:ext uri="{BB962C8B-B14F-4D97-AF65-F5344CB8AC3E}">
        <p14:creationId xmlns:p14="http://schemas.microsoft.com/office/powerpoint/2010/main" val="3090169322"/>
      </p:ext>
    </p:extLst>
  </p:cSld>
  <p:clrMapOvr>
    <a:masterClrMapping/>
  </p:clrMapOvr>
</p:sld>
</file>

<file path=ppt/theme/theme1.xml><?xml version="1.0" encoding="utf-8"?>
<a:theme xmlns:a="http://schemas.openxmlformats.org/drawingml/2006/main" name="Université de Strasbourg">
  <a:themeElements>
    <a:clrScheme name="Université de Strasbourg">
      <a:dk1>
        <a:sysClr val="windowText" lastClr="000000"/>
      </a:dk1>
      <a:lt1>
        <a:sysClr val="window" lastClr="FFFFFF"/>
      </a:lt1>
      <a:dk2>
        <a:srgbClr val="FF071B"/>
      </a:dk2>
      <a:lt2>
        <a:srgbClr val="F0EDEB"/>
      </a:lt2>
      <a:accent1>
        <a:srgbClr val="7CC9F4"/>
      </a:accent1>
      <a:accent2>
        <a:srgbClr val="198C2C"/>
      </a:accent2>
      <a:accent3>
        <a:srgbClr val="3A0CCD"/>
      </a:accent3>
      <a:accent4>
        <a:srgbClr val="9E6048"/>
      </a:accent4>
      <a:accent5>
        <a:srgbClr val="F0929A"/>
      </a:accent5>
      <a:accent6>
        <a:srgbClr val="9F534C"/>
      </a:accent6>
      <a:hlink>
        <a:srgbClr val="2442D4"/>
      </a:hlink>
      <a:folHlink>
        <a:srgbClr val="402A7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5" id="{F6A892D4-9FDB-5A4A-8DFC-19F840E161D0}" vid="{64570D6A-018C-F44D-B645-B5188179657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Modele_diaporama_services_PC</Template>
  <TotalTime>121</TotalTime>
  <Words>2498</Words>
  <Application>Microsoft Office PowerPoint</Application>
  <PresentationFormat>Affichage à l'écran (4:3)</PresentationFormat>
  <Paragraphs>463</Paragraphs>
  <Slides>30</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Calibri</vt:lpstr>
      <vt:lpstr>Times New Roman</vt:lpstr>
      <vt:lpstr>Unistra A</vt:lpstr>
      <vt:lpstr>Unistra D</vt:lpstr>
      <vt:lpstr>Webdings</vt:lpstr>
      <vt:lpstr>Wingdings</vt:lpstr>
      <vt:lpstr>Université de Strasbourg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RAKITIC Fabienne</cp:lastModifiedBy>
  <cp:revision>883</cp:revision>
  <cp:lastPrinted>2022-06-28T09:39:07Z</cp:lastPrinted>
  <dcterms:created xsi:type="dcterms:W3CDTF">2016-12-14T10:34:27Z</dcterms:created>
  <dcterms:modified xsi:type="dcterms:W3CDTF">2023-07-17T08:27:25Z</dcterms:modified>
</cp:coreProperties>
</file>